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55" r:id="rId2"/>
    <p:sldId id="377" r:id="rId3"/>
    <p:sldId id="356" r:id="rId4"/>
    <p:sldId id="371" r:id="rId5"/>
    <p:sldId id="357" r:id="rId6"/>
    <p:sldId id="400" r:id="rId7"/>
    <p:sldId id="359" r:id="rId8"/>
    <p:sldId id="367" r:id="rId9"/>
    <p:sldId id="409" r:id="rId10"/>
    <p:sldId id="362" r:id="rId11"/>
    <p:sldId id="363" r:id="rId12"/>
    <p:sldId id="403" r:id="rId13"/>
    <p:sldId id="404" r:id="rId14"/>
    <p:sldId id="405" r:id="rId15"/>
    <p:sldId id="406" r:id="rId16"/>
    <p:sldId id="364" r:id="rId17"/>
    <p:sldId id="407" r:id="rId18"/>
    <p:sldId id="365" r:id="rId19"/>
    <p:sldId id="385" r:id="rId20"/>
    <p:sldId id="418" r:id="rId21"/>
    <p:sldId id="411" r:id="rId22"/>
    <p:sldId id="414" r:id="rId23"/>
    <p:sldId id="415" r:id="rId24"/>
    <p:sldId id="417" r:id="rId25"/>
    <p:sldId id="420" r:id="rId26"/>
    <p:sldId id="410" r:id="rId27"/>
    <p:sldId id="372" r:id="rId28"/>
    <p:sldId id="376" r:id="rId29"/>
    <p:sldId id="396" r:id="rId30"/>
    <p:sldId id="358" r:id="rId31"/>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Rishav Singh" initials="RS" lastIdx="1" clrIdx="1">
    <p:extLst>
      <p:ext uri="{19B8F6BF-5375-455C-9EA6-DF929625EA0E}">
        <p15:presenceInfo xmlns:p15="http://schemas.microsoft.com/office/powerpoint/2012/main" userId="617df6cc3152fb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C0D4"/>
    <a:srgbClr val="DFB313"/>
    <a:srgbClr val="E27FF9"/>
    <a:srgbClr val="49B788"/>
    <a:srgbClr val="EF3E40"/>
    <a:srgbClr val="0000FF"/>
    <a:srgbClr val="BC267F"/>
    <a:srgbClr val="004289"/>
    <a:srgbClr val="FFFF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snapToObjects="1">
      <p:cViewPr varScale="1">
        <p:scale>
          <a:sx n="82" d="100"/>
          <a:sy n="82" d="100"/>
        </p:scale>
        <p:origin x="662" y="5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v Singh" userId="617df6cc3152fb8b" providerId="LiveId" clId="{3A541759-1CFD-4A83-93DB-3470F185AF5C}"/>
    <pc:docChg chg="undo custSel addSld delSld modSld sldOrd">
      <pc:chgData name="Rishav Singh" userId="617df6cc3152fb8b" providerId="LiveId" clId="{3A541759-1CFD-4A83-93DB-3470F185AF5C}" dt="2021-05-14T18:44:58.554" v="104" actId="21"/>
      <pc:docMkLst>
        <pc:docMk/>
      </pc:docMkLst>
      <pc:sldChg chg="modSp mod">
        <pc:chgData name="Rishav Singh" userId="617df6cc3152fb8b" providerId="LiveId" clId="{3A541759-1CFD-4A83-93DB-3470F185AF5C}" dt="2021-05-14T18:32:24.766" v="82" actId="20577"/>
        <pc:sldMkLst>
          <pc:docMk/>
          <pc:sldMk cId="3890583711" sldId="371"/>
        </pc:sldMkLst>
        <pc:graphicFrameChg chg="modGraphic">
          <ac:chgData name="Rishav Singh" userId="617df6cc3152fb8b" providerId="LiveId" clId="{3A541759-1CFD-4A83-93DB-3470F185AF5C}" dt="2021-05-14T18:32:24.766" v="82" actId="20577"/>
          <ac:graphicFrameMkLst>
            <pc:docMk/>
            <pc:sldMk cId="3890583711" sldId="371"/>
            <ac:graphicFrameMk id="7" creationId="{C8A046FB-35DF-4882-BEBE-244839F923D9}"/>
          </ac:graphicFrameMkLst>
        </pc:graphicFrameChg>
      </pc:sldChg>
      <pc:sldChg chg="modSp mod">
        <pc:chgData name="Rishav Singh" userId="617df6cc3152fb8b" providerId="LiveId" clId="{3A541759-1CFD-4A83-93DB-3470F185AF5C}" dt="2021-05-14T18:27:14.369" v="5" actId="20577"/>
        <pc:sldMkLst>
          <pc:docMk/>
          <pc:sldMk cId="583634277" sldId="376"/>
        </pc:sldMkLst>
        <pc:graphicFrameChg chg="modGraphic">
          <ac:chgData name="Rishav Singh" userId="617df6cc3152fb8b" providerId="LiveId" clId="{3A541759-1CFD-4A83-93DB-3470F185AF5C}" dt="2021-05-14T18:27:14.369" v="5" actId="20577"/>
          <ac:graphicFrameMkLst>
            <pc:docMk/>
            <pc:sldMk cId="583634277" sldId="376"/>
            <ac:graphicFrameMk id="5" creationId="{00000000-0000-0000-0000-000000000000}"/>
          </ac:graphicFrameMkLst>
        </pc:graphicFrameChg>
      </pc:sldChg>
      <pc:sldChg chg="add">
        <pc:chgData name="Rishav Singh" userId="617df6cc3152fb8b" providerId="LiveId" clId="{3A541759-1CFD-4A83-93DB-3470F185AF5C}" dt="2021-05-10T17:13:48.659" v="3" actId="2696"/>
        <pc:sldMkLst>
          <pc:docMk/>
          <pc:sldMk cId="48733535" sldId="403"/>
        </pc:sldMkLst>
      </pc:sldChg>
      <pc:sldChg chg="add">
        <pc:chgData name="Rishav Singh" userId="617df6cc3152fb8b" providerId="LiveId" clId="{3A541759-1CFD-4A83-93DB-3470F185AF5C}" dt="2021-05-10T17:13:47.530" v="2" actId="2696"/>
        <pc:sldMkLst>
          <pc:docMk/>
          <pc:sldMk cId="1320670937" sldId="404"/>
        </pc:sldMkLst>
      </pc:sldChg>
      <pc:sldChg chg="add">
        <pc:chgData name="Rishav Singh" userId="617df6cc3152fb8b" providerId="LiveId" clId="{3A541759-1CFD-4A83-93DB-3470F185AF5C}" dt="2021-05-10T17:13:46.381" v="1" actId="2696"/>
        <pc:sldMkLst>
          <pc:docMk/>
          <pc:sldMk cId="1103347945" sldId="405"/>
        </pc:sldMkLst>
      </pc:sldChg>
      <pc:sldChg chg="add">
        <pc:chgData name="Rishav Singh" userId="617df6cc3152fb8b" providerId="LiveId" clId="{3A541759-1CFD-4A83-93DB-3470F185AF5C}" dt="2021-05-10T17:13:45.059" v="0" actId="2696"/>
        <pc:sldMkLst>
          <pc:docMk/>
          <pc:sldMk cId="3649688039" sldId="406"/>
        </pc:sldMkLst>
      </pc:sldChg>
      <pc:sldChg chg="ord">
        <pc:chgData name="Rishav Singh" userId="617df6cc3152fb8b" providerId="LiveId" clId="{3A541759-1CFD-4A83-93DB-3470F185AF5C}" dt="2021-05-14T18:29:39.029" v="32"/>
        <pc:sldMkLst>
          <pc:docMk/>
          <pc:sldMk cId="1688206984" sldId="410"/>
        </pc:sldMkLst>
      </pc:sldChg>
      <pc:sldChg chg="del">
        <pc:chgData name="Rishav Singh" userId="617df6cc3152fb8b" providerId="LiveId" clId="{3A541759-1CFD-4A83-93DB-3470F185AF5C}" dt="2021-05-14T18:31:04.399" v="40" actId="2696"/>
        <pc:sldMkLst>
          <pc:docMk/>
          <pc:sldMk cId="2775464583" sldId="419"/>
        </pc:sldMkLst>
      </pc:sldChg>
      <pc:sldChg chg="addSp delSp modSp mod">
        <pc:chgData name="Rishav Singh" userId="617df6cc3152fb8b" providerId="LiveId" clId="{3A541759-1CFD-4A83-93DB-3470F185AF5C}" dt="2021-05-14T18:44:58.554" v="104" actId="21"/>
        <pc:sldMkLst>
          <pc:docMk/>
          <pc:sldMk cId="3569269421" sldId="420"/>
        </pc:sldMkLst>
        <pc:spChg chg="mod">
          <ac:chgData name="Rishav Singh" userId="617df6cc3152fb8b" providerId="LiveId" clId="{3A541759-1CFD-4A83-93DB-3470F185AF5C}" dt="2021-05-14T18:43:53.497" v="95" actId="1076"/>
          <ac:spMkLst>
            <pc:docMk/>
            <pc:sldMk cId="3569269421" sldId="420"/>
            <ac:spMk id="2" creationId="{A5BFBD82-0B83-4F61-9F8D-05B92FA0CDC6}"/>
          </ac:spMkLst>
        </pc:spChg>
        <pc:spChg chg="add mod">
          <ac:chgData name="Rishav Singh" userId="617df6cc3152fb8b" providerId="LiveId" clId="{3A541759-1CFD-4A83-93DB-3470F185AF5C}" dt="2021-05-14T18:44:20.772" v="102" actId="1076"/>
          <ac:spMkLst>
            <pc:docMk/>
            <pc:sldMk cId="3569269421" sldId="420"/>
            <ac:spMk id="3" creationId="{8D76EA05-E7AE-47C9-841D-3B93DA83EF24}"/>
          </ac:spMkLst>
        </pc:spChg>
        <pc:picChg chg="add mod">
          <ac:chgData name="Rishav Singh" userId="617df6cc3152fb8b" providerId="LiveId" clId="{3A541759-1CFD-4A83-93DB-3470F185AF5C}" dt="2021-05-14T18:43:29.474" v="90" actId="1076"/>
          <ac:picMkLst>
            <pc:docMk/>
            <pc:sldMk cId="3569269421" sldId="420"/>
            <ac:picMk id="1026" creationId="{2AF0C209-5DF8-49CC-92E7-C47BA752122E}"/>
          </ac:picMkLst>
        </pc:picChg>
        <pc:picChg chg="add del">
          <ac:chgData name="Rishav Singh" userId="617df6cc3152fb8b" providerId="LiveId" clId="{3A541759-1CFD-4A83-93DB-3470F185AF5C}" dt="2021-05-14T18:44:58.554" v="104" actId="21"/>
          <ac:picMkLst>
            <pc:docMk/>
            <pc:sldMk cId="3569269421" sldId="420"/>
            <ac:picMk id="1028" creationId="{49E501D0-47DC-4E44-A67E-54674916D7D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5/15/2021</a:t>
            </a:fld>
            <a:endParaRPr lang="en-US" dirty="0"/>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dirty="0"/>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5/15/2021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dirty="0"/>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1</a:t>
            </a:fld>
            <a:endParaRPr lang="en-US" dirty="0"/>
          </a:p>
        </p:txBody>
      </p:sp>
    </p:spTree>
    <p:extLst>
      <p:ext uri="{BB962C8B-B14F-4D97-AF65-F5344CB8AC3E}">
        <p14:creationId xmlns:p14="http://schemas.microsoft.com/office/powerpoint/2010/main" val="54237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5</a:t>
            </a:fld>
            <a:endParaRPr lang="en-US" dirty="0"/>
          </a:p>
        </p:txBody>
      </p:sp>
    </p:spTree>
    <p:extLst>
      <p:ext uri="{BB962C8B-B14F-4D97-AF65-F5344CB8AC3E}">
        <p14:creationId xmlns:p14="http://schemas.microsoft.com/office/powerpoint/2010/main" val="83540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19</a:t>
            </a:fld>
            <a:endParaRPr lang="en-US" dirty="0"/>
          </a:p>
        </p:txBody>
      </p:sp>
    </p:spTree>
    <p:extLst>
      <p:ext uri="{BB962C8B-B14F-4D97-AF65-F5344CB8AC3E}">
        <p14:creationId xmlns:p14="http://schemas.microsoft.com/office/powerpoint/2010/main" val="289408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21</a:t>
            </a:fld>
            <a:endParaRPr lang="en-US" dirty="0"/>
          </a:p>
        </p:txBody>
      </p:sp>
    </p:spTree>
    <p:extLst>
      <p:ext uri="{BB962C8B-B14F-4D97-AF65-F5344CB8AC3E}">
        <p14:creationId xmlns:p14="http://schemas.microsoft.com/office/powerpoint/2010/main" val="6314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25</a:t>
            </a:fld>
            <a:endParaRPr lang="en-US" dirty="0"/>
          </a:p>
        </p:txBody>
      </p:sp>
    </p:spTree>
    <p:extLst>
      <p:ext uri="{BB962C8B-B14F-4D97-AF65-F5344CB8AC3E}">
        <p14:creationId xmlns:p14="http://schemas.microsoft.com/office/powerpoint/2010/main" val="432856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5/15/2021</a:t>
            </a:fld>
            <a:endParaRPr lang="en-US" dirty="0"/>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5/15/2021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5/15/2021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dirty="0"/>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5/15/2021</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5/15/2021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dirty="0"/>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d1wqtxts1xzle7.cloudfront.net/32855296/P319.pdf?1390825232=&amp;response-content-disposition=inline%3B+filename%3DMultimedia_Information_Management_in_an.pdf&amp;Expires=1613379570&amp;Signature=XOZVAWyN3wAXDyfL~fUPC9t9jyhlrIaGXXxeLY8e6urD78kjRvXO~GspWMrDZFeR25oVs7vJgMVyF8EpBHbLEfdnHMLhfLueakAAYK~wNPheV-ZOq9pja36voaSp2saZiFKJKun0cAVQRPbytiP2cod5HbJx-FmHL24~vT2BY~xIY85II0aTK6KoTb90HH1TPlh2SIMZoSqyd5q52tm3Rlm1EXqMHl4-UClwCwGPkCOPBBqJEWUgRWBZZ6mPmz37IZvadL05KTSkmfu1VR06goH4g4y47KYqKi33TYUuHmVQX1mFlaHE9G2hx5aflauWedfcaYoTGiXgU6B4rqAwYw__&amp;Key-Pair-Id=APKAJLOHF5GGSLRBV4Z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patents.google.com/patent/US5504892A/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www.geeksforgeeks.org/software-engineering-iterative-waterfall-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7vFtiv0JU2F0FgZWz4eqqSeNHJm5jvL5/view?usp=sharing" TargetMode="External"/><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hyperlink" Target="https://drive.google.com/file/d/1gwUMDHpMQ9bJz0NzXGz1YE_Pfme5muXe/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eeksforgeeks.org/naive-algorithm-for-pattern-searching/"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drive.google.com/file/d/1gwUMDHpMQ9bJz0NzXGz1YE_Pfme5muXe/view?usp=sha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drive.google.com/file/d/1Dr9IPcwDM_L54Xhb2XTaVvCV2eJhVjng/view?usp=sha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www.geeksforgeeks.org/software-engineering-iterative-waterfall-model/" TargetMode="External"/><Relationship Id="rId3" Type="http://schemas.openxmlformats.org/officeDocument/2006/relationships/hyperlink" Target="https://books.google.co.in/books?hl=en&amp;lr=&amp;id=lZc9PHI8xD4C&amp;oi=fnd&amp;pg=PA1&amp;dq=file+handling+in+object+oriented+concept&amp;ots=b0jQCIFTfW&amp;sig=BUXtxJCD_K1ElDhYvjEuHs7_O8g&amp;redir_esc=y#v=onepage&amp;q&amp;f=false" TargetMode="External"/><Relationship Id="rId7" Type="http://schemas.openxmlformats.org/officeDocument/2006/relationships/hyperlink" Target="https://pdfs.semanticscholar.org/7678/9b22b2862999b1a95cad0fc66d21e783012d.pdf" TargetMode="External"/><Relationship Id="rId12" Type="http://schemas.openxmlformats.org/officeDocument/2006/relationships/hyperlink" Target="https://home.rajasthan.gov.in/content/dam/pdf/StaffCorner/Training-Material/Useful-Presentations-And-Videos/Overview%20of%20prisons%20in%20India.pdf" TargetMode="External"/><Relationship Id="rId2" Type="http://schemas.openxmlformats.org/officeDocument/2006/relationships/hyperlink" Target="https://ieeexplore.ieee.org/document/573875/keywords#keywords"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0089998_Systematic_Usability_Evaluation_and_Design_Issues_for_Collaborative_Virtual_Environments" TargetMode="External"/><Relationship Id="rId11" Type="http://schemas.openxmlformats.org/officeDocument/2006/relationships/hyperlink" Target="https://www.worldwidejournals.com/indian-journal-of-applied-research-(IJAR)/recent_issues_pdf/2014/May/May_2014_1492766439__86.pdf" TargetMode="External"/><Relationship Id="rId5" Type="http://schemas.openxmlformats.org/officeDocument/2006/relationships/hyperlink" Target="https://patents.google.com/patent/US5504892A/en" TargetMode="External"/><Relationship Id="rId10" Type="http://schemas.openxmlformats.org/officeDocument/2006/relationships/hyperlink" Target="https://www.androidauthority.com/how-fingerprint-scanners-work-670934/" TargetMode="External"/><Relationship Id="rId4" Type="http://schemas.openxmlformats.org/officeDocument/2006/relationships/hyperlink" Target="https://d1wqtxts1xzle7.cloudfront.net/32855296/P319.pdf?1390825232=&amp;response-content-disposition=inline%3B+filename%3DMultimedia_Information_Management_in_an.pdf&amp;Expires=1613379570&amp;Signature=XOZVAWyN3wAXDyfL~fUPC9t9jyhlrIaGXXxeLY8e6urD78kjRvXO~GspWMrDZFeR25oVs7vJgMVyF8EpBHbLEfdnHMLhfLueakAAYK~wNPheV-ZOq9pja36voaSp2saZiFKJKun0cAVQRPbytiP2cod5HbJx-FmHL24~vT2BY~xIY85II0aTK6KoTb90HH1TPlh2SIMZoSqyd5q52tm3Rlm1EXqMHl4-UClwCwGPkCOPBBqJEWUgRWBZZ6mPmz37IZvadL05KTSkmfu1VR06goH4g4y47KYqKi33TYUuHmVQX1mFlaHE9G2hx5aflauWedfcaYoTGiXgU6B4rqAwYw__&amp;Key-Pair-Id=APKAJLOHF5GGSLRBV4ZA" TargetMode="External"/><Relationship Id="rId9" Type="http://schemas.openxmlformats.org/officeDocument/2006/relationships/hyperlink" Target="https://nicic.gov/prison-securit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6F2-831E-414A-B3F0-B405EB658B47}"/>
              </a:ext>
            </a:extLst>
          </p:cNvPr>
          <p:cNvSpPr>
            <a:spLocks noGrp="1"/>
          </p:cNvSpPr>
          <p:nvPr>
            <p:ph type="title"/>
          </p:nvPr>
        </p:nvSpPr>
        <p:spPr>
          <a:xfrm>
            <a:off x="-487680" y="1133710"/>
            <a:ext cx="10972800" cy="1143000"/>
          </a:xfrm>
        </p:spPr>
        <p:txBody>
          <a:bodyPr>
            <a:normAutofit/>
          </a:bodyPr>
          <a:lstStyle/>
          <a:p>
            <a:r>
              <a:rPr lang="en-IN" sz="6000" b="1" u="sng"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DD8DB35-4346-4212-9397-74F25A55B8E5}"/>
              </a:ext>
            </a:extLst>
          </p:cNvPr>
          <p:cNvSpPr>
            <a:spLocks noGrp="1"/>
          </p:cNvSpPr>
          <p:nvPr>
            <p:ph idx="1"/>
          </p:nvPr>
        </p:nvSpPr>
        <p:spPr>
          <a:xfrm>
            <a:off x="975360" y="3150388"/>
            <a:ext cx="10231120" cy="1377095"/>
          </a:xfrm>
        </p:spPr>
        <p:txBody>
          <a:bodyPr>
            <a:normAutofit fontScale="92500" lnSpcReduction="10000"/>
          </a:bodyPr>
          <a:lstStyle/>
          <a:p>
            <a:pPr marL="0" indent="0" algn="just">
              <a:buNone/>
            </a:pPr>
            <a:r>
              <a:rPr lang="en-IN" sz="2400" dirty="0">
                <a:latin typeface="Times New Roman" panose="02020603050405020304" pitchFamily="18" charset="0"/>
                <a:cs typeface="Times New Roman" panose="02020603050405020304" pitchFamily="18" charset="0"/>
              </a:rPr>
              <a:t>As per the present scenario, retrieving any details of criminal is a time taking process and to resolve this we are building a </a:t>
            </a:r>
            <a:r>
              <a:rPr lang="en-US" sz="2400" dirty="0">
                <a:latin typeface="Times New Roman" panose="02020603050405020304" pitchFamily="18" charset="0"/>
                <a:cs typeface="Times New Roman" panose="02020603050405020304" pitchFamily="18" charset="0"/>
              </a:rPr>
              <a:t>single platform prison surveillance set up that will help in improving the portability and security of the current system transforming </a:t>
            </a:r>
            <a:r>
              <a:rPr lang="en-IN" sz="2400" dirty="0">
                <a:latin typeface="Times New Roman" panose="02020603050405020304" pitchFamily="18" charset="0"/>
                <a:cs typeface="Times New Roman" panose="02020603050405020304" pitchFamily="18" charset="0"/>
              </a:rPr>
              <a:t>the current state level setup to a single platform which will be central level accessible. </a:t>
            </a:r>
            <a:endParaRPr lang="en-IN"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A0EFB9-60AE-412E-B87C-CE841CEB75E5}"/>
              </a:ext>
            </a:extLst>
          </p:cNvPr>
          <p:cNvPicPr>
            <a:picLocks noChangeAspect="1"/>
          </p:cNvPicPr>
          <p:nvPr/>
        </p:nvPicPr>
        <p:blipFill>
          <a:blip r:embed="rId2"/>
          <a:stretch>
            <a:fillRect/>
          </a:stretch>
        </p:blipFill>
        <p:spPr>
          <a:xfrm>
            <a:off x="8834437" y="260032"/>
            <a:ext cx="2143125" cy="2143125"/>
          </a:xfrm>
          <a:prstGeom prst="rect">
            <a:avLst/>
          </a:prstGeom>
        </p:spPr>
      </p:pic>
    </p:spTree>
    <p:extLst>
      <p:ext uri="{BB962C8B-B14F-4D97-AF65-F5344CB8AC3E}">
        <p14:creationId xmlns:p14="http://schemas.microsoft.com/office/powerpoint/2010/main" val="30514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49DB57-AC36-4CC8-B971-47EDF1410301}"/>
              </a:ext>
            </a:extLst>
          </p:cNvPr>
          <p:cNvSpPr>
            <a:spLocks noGrp="1"/>
          </p:cNvSpPr>
          <p:nvPr>
            <p:ph type="title"/>
          </p:nvPr>
        </p:nvSpPr>
        <p:spPr>
          <a:xfrm>
            <a:off x="91440" y="305119"/>
            <a:ext cx="10972800" cy="1143000"/>
          </a:xfrm>
        </p:spPr>
        <p:txBody>
          <a:bodyPr>
            <a:normAutofit/>
          </a:bodyPr>
          <a:lstStyle/>
          <a:p>
            <a:r>
              <a:rPr lang="en-IN" sz="6000" b="1" u="sng" dirty="0">
                <a:latin typeface="Times New Roman" panose="02020603050405020304" pitchFamily="18" charset="0"/>
                <a:cs typeface="Times New Roman" panose="02020603050405020304" pitchFamily="18" charset="0"/>
              </a:rPr>
              <a:t>Objectives</a:t>
            </a:r>
          </a:p>
        </p:txBody>
      </p:sp>
      <p:sp>
        <p:nvSpPr>
          <p:cNvPr id="10" name="TextBox 9">
            <a:extLst>
              <a:ext uri="{FF2B5EF4-FFF2-40B4-BE49-F238E27FC236}">
                <a16:creationId xmlns:a16="http://schemas.microsoft.com/office/drawing/2014/main" id="{B164AD2A-D767-4D1A-8501-1E9813CED524}"/>
              </a:ext>
            </a:extLst>
          </p:cNvPr>
          <p:cNvSpPr txBox="1"/>
          <p:nvPr/>
        </p:nvSpPr>
        <p:spPr>
          <a:xfrm>
            <a:off x="1018658" y="1540353"/>
            <a:ext cx="9118363" cy="7446847"/>
          </a:xfrm>
          <a:prstGeom prst="rect">
            <a:avLst/>
          </a:prstGeom>
          <a:noFill/>
        </p:spPr>
        <p:txBody>
          <a:bodyPr wrap="square" rtlCol="0">
            <a:spAutoFit/>
          </a:bodyPr>
          <a:lstStyle/>
          <a:p>
            <a:pPr marL="342900" lvl="0" indent="-342900" algn="just">
              <a:lnSpc>
                <a:spcPct val="106000"/>
              </a:lnSpc>
              <a:buFont typeface="Wingdings" panose="05000000000000000000" pitchFamily="2" charset="2"/>
              <a:buChar char="Ø"/>
            </a:pPr>
            <a:r>
              <a:rPr lang="en-IN" sz="2200" dirty="0">
                <a:latin typeface="Times New Roman" panose="02020603050405020304" pitchFamily="18" charset="0"/>
                <a:ea typeface="Calibri" panose="020F0502020204030204" pitchFamily="34" charset="0"/>
                <a:cs typeface="Times New Roman" panose="02020603050405020304" pitchFamily="18" charset="0"/>
              </a:rPr>
              <a:t>To create a single platform prisoner surveillance system.</a:t>
            </a:r>
          </a:p>
          <a:p>
            <a:pPr lvl="0" algn="just">
              <a:lnSpc>
                <a:spcPct val="106000"/>
              </a:lnSpc>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lgn="ctr">
              <a:lnSpc>
                <a:spcPct val="106000"/>
              </a:lnSpc>
            </a:pPr>
            <a:r>
              <a:rPr lang="en-IN" sz="2800" b="1" u="sng" dirty="0">
                <a:latin typeface="Times New Roman" panose="02020603050405020304" pitchFamily="18" charset="0"/>
                <a:ea typeface="Calibri" panose="020F0502020204030204" pitchFamily="34" charset="0"/>
                <a:cs typeface="Times New Roman" panose="02020603050405020304" pitchFamily="18" charset="0"/>
              </a:rPr>
              <a:t>Sub Objectives</a:t>
            </a:r>
          </a:p>
          <a:p>
            <a:pPr lvl="0" algn="just">
              <a:lnSpc>
                <a:spcPct val="106000"/>
              </a:lnSpc>
            </a:pPr>
            <a:endParaRPr lang="en-IN"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714466" lvl="3" indent="-342900" algn="just">
              <a:lnSpc>
                <a:spcPct val="106000"/>
              </a:lnSpc>
              <a:buFont typeface="Courier New" panose="02070309020205020404" pitchFamily="49" charset="0"/>
              <a:buChar char="o"/>
            </a:pPr>
            <a:r>
              <a:rPr lang="en-IN" sz="2200" dirty="0">
                <a:latin typeface="Times New Roman" panose="02020603050405020304" pitchFamily="18" charset="0"/>
                <a:ea typeface="Calibri" panose="020F0502020204030204" pitchFamily="34" charset="0"/>
                <a:cs typeface="Times New Roman" panose="02020603050405020304" pitchFamily="18" charset="0"/>
              </a:rPr>
              <a:t>D</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ifferent interfaces for </a:t>
            </a:r>
            <a:r>
              <a:rPr lang="en-IN" sz="2200" dirty="0">
                <a:latin typeface="Times New Roman" panose="02020603050405020304" pitchFamily="18" charset="0"/>
                <a:ea typeface="Calibri" panose="020F0502020204030204" pitchFamily="34" charset="0"/>
                <a:cs typeface="Times New Roman" panose="02020603050405020304" pitchFamily="18" charset="0"/>
              </a:rPr>
              <a:t>the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user.</a:t>
            </a:r>
          </a:p>
          <a:p>
            <a:pPr lvl="3" algn="just">
              <a:lnSpc>
                <a:spcPct val="106000"/>
              </a:lnSpc>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466" lvl="3" indent="-342900" algn="just">
              <a:lnSpc>
                <a:spcPct val="106000"/>
              </a:lnSpc>
              <a:buFont typeface="Courier New" panose="02070309020205020404" pitchFamily="49" charset="0"/>
              <a:buChar char="o"/>
            </a:pPr>
            <a:r>
              <a:rPr lang="en-IN" sz="2200" dirty="0">
                <a:latin typeface="Times New Roman" panose="02020603050405020304" pitchFamily="18" charset="0"/>
                <a:ea typeface="Calibri" panose="020F0502020204030204" pitchFamily="34" charset="0"/>
                <a:cs typeface="Times New Roman" panose="02020603050405020304" pitchFamily="18" charset="0"/>
              </a:rPr>
              <a:t>To fetch the details of prisoner from the records.</a:t>
            </a:r>
          </a:p>
          <a:p>
            <a:pPr marL="1714466" lvl="3" indent="-342900" algn="just">
              <a:lnSpc>
                <a:spcPct val="106000"/>
              </a:lnSpc>
              <a:buFont typeface="Courier New" panose="02070309020205020404" pitchFamily="49" charset="0"/>
              <a:buChar char="o"/>
            </a:pP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1714466" lvl="3" indent="-342900" algn="just">
              <a:lnSpc>
                <a:spcPct val="106000"/>
              </a:lnSpc>
              <a:buFont typeface="Courier New" panose="02070309020205020404" pitchFamily="49" charset="0"/>
              <a:buChar char="o"/>
            </a:pPr>
            <a:r>
              <a:rPr lang="en-IN" sz="2200" dirty="0">
                <a:latin typeface="Times New Roman" panose="02020603050405020304" pitchFamily="18" charset="0"/>
                <a:ea typeface="Calibri" panose="020F0502020204030204" pitchFamily="34" charset="0"/>
                <a:cs typeface="Times New Roman" panose="02020603050405020304" pitchFamily="18" charset="0"/>
              </a:rPr>
              <a:t> To apply login credentials inside the system</a:t>
            </a:r>
          </a:p>
          <a:p>
            <a:pPr marL="1714466" lvl="3" indent="-342900" algn="just">
              <a:lnSpc>
                <a:spcPct val="106000"/>
              </a:lnSpc>
              <a:buFont typeface="Courier New" panose="02070309020205020404" pitchFamily="49" charset="0"/>
              <a:buChar char="o"/>
            </a:pP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2171654" lvl="4" indent="-342900" algn="just">
              <a:lnSpc>
                <a:spcPct val="106000"/>
              </a:lnSpc>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To apply Naive algorithm for searching the prisoner.</a:t>
            </a:r>
          </a:p>
          <a:p>
            <a:pPr marL="2171654" lvl="4" indent="-342900" algn="just">
              <a:lnSpc>
                <a:spcPct val="106000"/>
              </a:lnSpc>
              <a:buFont typeface="Arial" panose="020B0604020202020204" pitchFamily="34" charset="0"/>
              <a:buChar char="•"/>
            </a:pPr>
            <a:r>
              <a:rPr lang="en-IN" sz="2200" dirty="0">
                <a:latin typeface="Times New Roman" panose="02020603050405020304" pitchFamily="18" charset="0"/>
                <a:ea typeface="Calibri" panose="020F0502020204030204" pitchFamily="34" charset="0"/>
                <a:cs typeface="Times New Roman" panose="02020603050405020304" pitchFamily="18" charset="0"/>
              </a:rPr>
              <a:t>Time stamping on successful login.		 </a:t>
            </a:r>
          </a:p>
          <a:p>
            <a:pPr lvl="0" algn="just">
              <a:lnSpc>
                <a:spcPct val="106000"/>
              </a:lnSpc>
            </a:pPr>
            <a:r>
              <a:rPr lang="en-IN" sz="2200" dirty="0">
                <a:latin typeface="Times New Roman" panose="02020603050405020304" pitchFamily="18" charset="0"/>
                <a:ea typeface="Calibri" panose="020F0502020204030204" pitchFamily="34" charset="0"/>
                <a:cs typeface="Times New Roman" panose="02020603050405020304" pitchFamily="18" charset="0"/>
              </a:rPr>
              <a:t> </a:t>
            </a:r>
          </a:p>
          <a:p>
            <a:pPr marL="1714466" lvl="3" indent="-342900" algn="just">
              <a:lnSpc>
                <a:spcPct val="106000"/>
              </a:lnSpc>
              <a:buFont typeface="Courier New" panose="02070309020205020404" pitchFamily="49" charset="0"/>
              <a:buChar char="o"/>
            </a:pPr>
            <a:r>
              <a:rPr lang="en-IN" sz="2200" dirty="0">
                <a:latin typeface="Times New Roman" panose="02020603050405020304" pitchFamily="18" charset="0"/>
                <a:ea typeface="Calibri" panose="020F0502020204030204" pitchFamily="34" charset="0"/>
                <a:cs typeface="Times New Roman" panose="02020603050405020304" pitchFamily="18" charset="0"/>
              </a:rPr>
              <a:t>Integration of all the interfaces in a system.</a:t>
            </a:r>
          </a:p>
          <a:p>
            <a:pPr lvl="0" algn="just">
              <a:lnSpc>
                <a:spcPct val="106000"/>
              </a:lnSpc>
            </a:pP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buFont typeface="+mj-lt"/>
              <a:buAutoNum type="arabicPeriod"/>
            </a:pP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spcAft>
                <a:spcPts val="800"/>
              </a:spcAft>
              <a:buFont typeface="+mj-lt"/>
              <a:buAutoNum type="arabicPeriod"/>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06000"/>
              </a:lnSpc>
              <a:spcAft>
                <a:spcPts val="800"/>
              </a:spcAft>
              <a:buFont typeface="+mj-lt"/>
              <a:buAutoNum type="arabicPeriod"/>
            </a:pP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56DB083-B510-4A81-86B9-3F831EED4D7E}"/>
              </a:ext>
            </a:extLst>
          </p:cNvPr>
          <p:cNvPicPr>
            <a:picLocks noChangeAspect="1"/>
          </p:cNvPicPr>
          <p:nvPr/>
        </p:nvPicPr>
        <p:blipFill>
          <a:blip r:embed="rId2"/>
          <a:stretch>
            <a:fillRect/>
          </a:stretch>
        </p:blipFill>
        <p:spPr>
          <a:xfrm>
            <a:off x="1612900" y="212885"/>
            <a:ext cx="1834825" cy="1327468"/>
          </a:xfrm>
          <a:prstGeom prst="rect">
            <a:avLst/>
          </a:prstGeom>
          <a:ln>
            <a:noFill/>
          </a:ln>
          <a:effectLst>
            <a:softEdge rad="112500"/>
          </a:effectLst>
        </p:spPr>
      </p:pic>
      <p:pic>
        <p:nvPicPr>
          <p:cNvPr id="12" name="Picture 11">
            <a:extLst>
              <a:ext uri="{FF2B5EF4-FFF2-40B4-BE49-F238E27FC236}">
                <a16:creationId xmlns:a16="http://schemas.microsoft.com/office/drawing/2014/main" id="{F1388A9E-1A85-49FB-8AD3-444C40BBC98F}"/>
              </a:ext>
            </a:extLst>
          </p:cNvPr>
          <p:cNvPicPr>
            <a:picLocks noChangeAspect="1"/>
          </p:cNvPicPr>
          <p:nvPr/>
        </p:nvPicPr>
        <p:blipFill>
          <a:blip r:embed="rId3"/>
          <a:stretch>
            <a:fillRect/>
          </a:stretch>
        </p:blipFill>
        <p:spPr>
          <a:xfrm>
            <a:off x="9165015" y="55155"/>
            <a:ext cx="2549720" cy="2549720"/>
          </a:xfrm>
          <a:prstGeom prst="rect">
            <a:avLst/>
          </a:prstGeom>
        </p:spPr>
      </p:pic>
    </p:spTree>
    <p:extLst>
      <p:ext uri="{BB962C8B-B14F-4D97-AF65-F5344CB8AC3E}">
        <p14:creationId xmlns:p14="http://schemas.microsoft.com/office/powerpoint/2010/main" val="355718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BA313F-215A-4B9B-8DA9-0CED432A5DB5}"/>
              </a:ext>
            </a:extLst>
          </p:cNvPr>
          <p:cNvSpPr>
            <a:spLocks noGrp="1"/>
          </p:cNvSpPr>
          <p:nvPr>
            <p:ph type="title"/>
          </p:nvPr>
        </p:nvSpPr>
        <p:spPr>
          <a:xfrm>
            <a:off x="1496060" y="486923"/>
            <a:ext cx="9433560" cy="1143000"/>
          </a:xfrm>
        </p:spPr>
        <p:txBody>
          <a:bodyPr>
            <a:normAutofit/>
          </a:bodyPr>
          <a:lstStyle/>
          <a:p>
            <a:r>
              <a:rPr lang="en-IN" sz="6000" b="1" u="sng" dirty="0">
                <a:latin typeface="Times New Roman" panose="02020603050405020304" pitchFamily="18" charset="0"/>
                <a:cs typeface="Times New Roman" panose="02020603050405020304" pitchFamily="18" charset="0"/>
              </a:rPr>
              <a:t>Literature Review</a:t>
            </a:r>
          </a:p>
        </p:txBody>
      </p:sp>
      <p:pic>
        <p:nvPicPr>
          <p:cNvPr id="5" name="Content Placeholder 4">
            <a:extLst>
              <a:ext uri="{FF2B5EF4-FFF2-40B4-BE49-F238E27FC236}">
                <a16:creationId xmlns:a16="http://schemas.microsoft.com/office/drawing/2014/main" id="{CFB9EEBE-3B59-463C-B7B4-B0691123E6CF}"/>
              </a:ext>
            </a:extLst>
          </p:cNvPr>
          <p:cNvPicPr>
            <a:picLocks noGrp="1" noChangeAspect="1"/>
          </p:cNvPicPr>
          <p:nvPr>
            <p:ph idx="1"/>
          </p:nvPr>
        </p:nvPicPr>
        <p:blipFill>
          <a:blip r:embed="rId2"/>
          <a:stretch>
            <a:fillRect/>
          </a:stretch>
        </p:blipFill>
        <p:spPr>
          <a:xfrm>
            <a:off x="243840" y="291148"/>
            <a:ext cx="2560320" cy="1534551"/>
          </a:xfrm>
          <a:prstGeom prst="ellipse">
            <a:avLst/>
          </a:prstGeom>
          <a:ln>
            <a:noFill/>
          </a:ln>
          <a:effectLst>
            <a:softEdge rad="112500"/>
          </a:effectLst>
        </p:spPr>
      </p:pic>
      <p:sp>
        <p:nvSpPr>
          <p:cNvPr id="6" name="TextBox 5">
            <a:extLst>
              <a:ext uri="{FF2B5EF4-FFF2-40B4-BE49-F238E27FC236}">
                <a16:creationId xmlns:a16="http://schemas.microsoft.com/office/drawing/2014/main" id="{7AED6D96-D1D9-4DCF-9D1E-70269DEB2473}"/>
              </a:ext>
            </a:extLst>
          </p:cNvPr>
          <p:cNvSpPr txBox="1"/>
          <p:nvPr/>
        </p:nvSpPr>
        <p:spPr>
          <a:xfrm>
            <a:off x="243840" y="2250946"/>
            <a:ext cx="11704320" cy="3046988"/>
          </a:xfrm>
          <a:prstGeom prst="rect">
            <a:avLst/>
          </a:prstGeom>
          <a:noFill/>
        </p:spPr>
        <p:txBody>
          <a:bodyPr wrap="square" rtlCol="0">
            <a:spAutoFit/>
          </a:bodyPr>
          <a:lstStyle/>
          <a:p>
            <a:pPr lvl="0" algn="just"/>
            <a:r>
              <a:rPr lang="en-IN" sz="2400" dirty="0">
                <a:latin typeface="Times New Roman" panose="02020603050405020304" pitchFamily="18" charset="0"/>
                <a:cs typeface="Times New Roman" panose="02020603050405020304" pitchFamily="18" charset="0"/>
              </a:rPr>
              <a:t>In </a:t>
            </a:r>
            <a:r>
              <a:rPr lang="en-IN" sz="2400" b="1" dirty="0">
                <a:latin typeface="Times New Roman" panose="02020603050405020304" pitchFamily="18" charset="0"/>
                <a:cs typeface="Times New Roman" panose="02020603050405020304" pitchFamily="18" charset="0"/>
              </a:rPr>
              <a:t>Paper[1] </a:t>
            </a:r>
            <a:r>
              <a:rPr lang="en-IN" sz="2400" dirty="0">
                <a:latin typeface="Times New Roman" panose="02020603050405020304" pitchFamily="18" charset="0"/>
                <a:cs typeface="Times New Roman" panose="02020603050405020304" pitchFamily="18" charset="0"/>
              </a:rPr>
              <a:t>named as </a:t>
            </a:r>
            <a:r>
              <a:rPr lang="en-US" sz="2400" b="1" u="sng" dirty="0">
                <a:latin typeface="Times New Roman" panose="02020603050405020304" pitchFamily="18" charset="0"/>
                <a:cs typeface="Times New Roman" panose="02020603050405020304" pitchFamily="18" charset="0"/>
              </a:rPr>
              <a:t>An object oriented intelligent tourist advisor system</a:t>
            </a:r>
            <a:r>
              <a:rPr lang="en-US" sz="2400" dirty="0">
                <a:latin typeface="Times New Roman" panose="02020603050405020304" pitchFamily="18" charset="0"/>
                <a:cs typeface="Times New Roman" panose="02020603050405020304" pitchFamily="18" charset="0"/>
              </a:rPr>
              <a:t> by </a:t>
            </a:r>
            <a:r>
              <a:rPr lang="en-US" sz="2400" i="1" dirty="0">
                <a:latin typeface="Times New Roman" panose="02020603050405020304" pitchFamily="18" charset="0"/>
                <a:cs typeface="Times New Roman" panose="02020603050405020304" pitchFamily="18" charset="0"/>
              </a:rPr>
              <a:t>C.H.K. Tsang,Dept. of Computer. &amp; Math., Hong Kong Tech. Coll., Hong Kong M.H.C. Woo C. Bloor School of Computing and Information Systems, University of Sunderland, UK. </a:t>
            </a:r>
          </a:p>
          <a:p>
            <a:pPr lvl="0" algn="just"/>
            <a:r>
              <a:rPr lang="en-US" sz="2400" dirty="0">
                <a:latin typeface="Times New Roman" panose="02020603050405020304" pitchFamily="18" charset="0"/>
                <a:cs typeface="Times New Roman" panose="02020603050405020304" pitchFamily="18" charset="0"/>
              </a:rPr>
              <a:t>The paper describes the design and development of an expert system for a tourist information center. The expert system was built to recommend a suitable travel schedule that satisfies user input constraints such as time period, budget and preferences. Tourist center officers need to answer similar queries in their day-to-day work and could be replaced by an intelligent tourist advisor system.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3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61C-41A2-42AA-80A3-5BCBAEBBCE69}"/>
              </a:ext>
            </a:extLst>
          </p:cNvPr>
          <p:cNvSpPr>
            <a:spLocks noGrp="1"/>
          </p:cNvSpPr>
          <p:nvPr>
            <p:ph type="title"/>
          </p:nvPr>
        </p:nvSpPr>
        <p:spPr/>
        <p:txBody>
          <a:bodyPr>
            <a:normAutofit/>
          </a:bodyPr>
          <a:lstStyle/>
          <a:p>
            <a:r>
              <a:rPr lang="en-IN" sz="5400" b="1" u="sng" dirty="0">
                <a:latin typeface="Times New Roman" panose="02020603050405020304" pitchFamily="18" charset="0"/>
                <a:cs typeface="Times New Roman" panose="02020603050405020304" pitchFamily="18" charset="0"/>
              </a:rPr>
              <a:t>Paper 2</a:t>
            </a:r>
          </a:p>
        </p:txBody>
      </p:sp>
      <p:sp>
        <p:nvSpPr>
          <p:cNvPr id="3" name="Content Placeholder 2">
            <a:extLst>
              <a:ext uri="{FF2B5EF4-FFF2-40B4-BE49-F238E27FC236}">
                <a16:creationId xmlns:a16="http://schemas.microsoft.com/office/drawing/2014/main" id="{B7195959-85F6-4FCE-80CC-8E56B383B5EB}"/>
              </a:ext>
            </a:extLst>
          </p:cNvPr>
          <p:cNvSpPr>
            <a:spLocks noGrp="1"/>
          </p:cNvSpPr>
          <p:nvPr>
            <p:ph idx="1"/>
          </p:nvPr>
        </p:nvSpPr>
        <p:spPr>
          <a:xfrm>
            <a:off x="609600" y="2077721"/>
            <a:ext cx="10972800" cy="4525963"/>
          </a:xfrm>
        </p:spPr>
        <p:txBody>
          <a:bodyPr>
            <a:normAutofit/>
          </a:bodyPr>
          <a:lstStyle/>
          <a:p>
            <a:pPr marL="0" lvl="0" indent="0" algn="just">
              <a:lnSpc>
                <a:spcPct val="115000"/>
              </a:lnSpc>
              <a:buNone/>
            </a:pPr>
            <a:r>
              <a:rPr lang="en-US" sz="24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Paper [2]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named as</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strike="noStrike" dirty="0">
                <a:effectLst/>
                <a:latin typeface="Times New Roman" panose="02020603050405020304" pitchFamily="18" charset="0"/>
                <a:ea typeface="Times New Roman" panose="02020603050405020304" pitchFamily="18" charset="0"/>
                <a:cs typeface="Times New Roman" panose="02020603050405020304" pitchFamily="18" charset="0"/>
              </a:rPr>
              <a:t>File Structures : An Object-Oriented Approach with C++</a:t>
            </a:r>
            <a:r>
              <a:rPr lang="en-US" sz="24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by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Michael J. Folk</a:t>
            </a:r>
            <a:r>
              <a:rPr lang="en-IN" sz="24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Bill Zoellick</a:t>
            </a:r>
            <a:r>
              <a:rPr lang="en-IN" sz="24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i="1" kern="1800" dirty="0">
                <a:effectLst/>
                <a:latin typeface="Times New Roman" panose="02020603050405020304" pitchFamily="18" charset="0"/>
                <a:ea typeface="Times New Roman" panose="02020603050405020304" pitchFamily="18" charset="0"/>
                <a:cs typeface="Times New Roman" panose="02020603050405020304" pitchFamily="18" charset="0"/>
              </a:rPr>
              <a:t>Greg Riccardi</a:t>
            </a:r>
            <a:r>
              <a:rPr lang="en-IN" sz="2400" kern="1800" dirty="0">
                <a:latin typeface="Times New Roman" panose="02020603050405020304" pitchFamily="18" charset="0"/>
                <a:ea typeface="Times New Roman" panose="02020603050405020304" pitchFamily="18" charset="0"/>
                <a:cs typeface="Times New Roman" panose="02020603050405020304" pitchFamily="18" charset="0"/>
              </a:rPr>
              <a:t> which </a:t>
            </a:r>
            <a:r>
              <a:rPr lang="en-US" sz="2400" kern="18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ntroduces the primary designed issues that characterize file structure design and notions of file structure literacy and of a conceptual toolkit for file structure design along with Introduction to file structure concepts dealing with reading , writing, field, record entries , inheritance, encapsulation etc.</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56F7D40E-7625-450A-B3B5-EA912BD402EF}"/>
              </a:ext>
            </a:extLst>
          </p:cNvPr>
          <p:cNvPicPr>
            <a:picLocks noChangeAspect="1"/>
          </p:cNvPicPr>
          <p:nvPr/>
        </p:nvPicPr>
        <p:blipFill>
          <a:blip r:embed="rId2"/>
          <a:stretch>
            <a:fillRect/>
          </a:stretch>
        </p:blipFill>
        <p:spPr>
          <a:xfrm>
            <a:off x="1066800" y="126769"/>
            <a:ext cx="2560320" cy="1534551"/>
          </a:xfrm>
          <a:prstGeom prst="ellipse">
            <a:avLst/>
          </a:prstGeom>
          <a:ln>
            <a:noFill/>
          </a:ln>
          <a:effectLst>
            <a:softEdge rad="112500"/>
          </a:effectLst>
        </p:spPr>
      </p:pic>
    </p:spTree>
    <p:extLst>
      <p:ext uri="{BB962C8B-B14F-4D97-AF65-F5344CB8AC3E}">
        <p14:creationId xmlns:p14="http://schemas.microsoft.com/office/powerpoint/2010/main" val="132067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55F5-DED9-4620-B26F-FEF9E6C1E38C}"/>
              </a:ext>
            </a:extLst>
          </p:cNvPr>
          <p:cNvSpPr>
            <a:spLocks noGrp="1"/>
          </p:cNvSpPr>
          <p:nvPr>
            <p:ph type="title"/>
          </p:nvPr>
        </p:nvSpPr>
        <p:spPr/>
        <p:txBody>
          <a:bodyPr>
            <a:normAutofit/>
          </a:bodyPr>
          <a:lstStyle/>
          <a:p>
            <a:r>
              <a:rPr lang="en-IN" sz="5400" b="1" u="sng" dirty="0">
                <a:latin typeface="Times New Roman" panose="02020603050405020304" pitchFamily="18" charset="0"/>
                <a:cs typeface="Times New Roman" panose="02020603050405020304" pitchFamily="18" charset="0"/>
              </a:rPr>
              <a:t>Paper 3</a:t>
            </a:r>
          </a:p>
        </p:txBody>
      </p:sp>
      <p:sp>
        <p:nvSpPr>
          <p:cNvPr id="3" name="Content Placeholder 2">
            <a:extLst>
              <a:ext uri="{FF2B5EF4-FFF2-40B4-BE49-F238E27FC236}">
                <a16:creationId xmlns:a16="http://schemas.microsoft.com/office/drawing/2014/main" id="{F25BD919-0A44-4263-B6D3-BAF14C775430}"/>
              </a:ext>
            </a:extLst>
          </p:cNvPr>
          <p:cNvSpPr>
            <a:spLocks noGrp="1"/>
          </p:cNvSpPr>
          <p:nvPr>
            <p:ph idx="1"/>
          </p:nvPr>
        </p:nvSpPr>
        <p:spPr>
          <a:xfrm>
            <a:off x="457200" y="2159952"/>
            <a:ext cx="8117840" cy="5217159"/>
          </a:xfrm>
        </p:spPr>
        <p:txBody>
          <a:bodyPr>
            <a:noAutofit/>
          </a:bodyPr>
          <a:lstStyle/>
          <a:p>
            <a:pPr marL="0" lvl="0" indent="0" algn="just">
              <a:lnSpc>
                <a:spcPct val="115000"/>
              </a:lnSpc>
              <a:buNone/>
            </a:pPr>
            <a:r>
              <a:rPr lang="en-US" sz="2200"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US" sz="2200" b="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Paper [3]  </a:t>
            </a:r>
            <a:r>
              <a:rPr lang="en-US" sz="2200"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named as </a:t>
            </a:r>
            <a:r>
              <a:rPr lang="en-US" sz="2200" b="1" u="sng"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Multimedia Information Management in an Object-Oriented Database System </a:t>
            </a:r>
            <a:r>
              <a:rPr lang="en-US" sz="2200" i="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Darrell Woelk</a:t>
            </a:r>
            <a:r>
              <a:rPr lang="en-US" sz="2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200" i="1"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Won Kim.</a:t>
            </a:r>
          </a:p>
          <a:p>
            <a:pPr marL="66049" indent="0" algn="just">
              <a:lnSpc>
                <a:spcPct val="115000"/>
              </a:lnSpc>
              <a:buNone/>
            </a:pPr>
            <a:r>
              <a:rPr lang="en-US"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paper describes the implementation of the Multimedia Information Manager (MIM) in the ORION object-oriented database system which is operational at MCC. We describe design objectives and implementation techniques that have satisfied the design objectives.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23CEEA-9337-4B25-B8E5-5F8A13DAC86C}"/>
              </a:ext>
            </a:extLst>
          </p:cNvPr>
          <p:cNvPicPr/>
          <p:nvPr/>
        </p:nvPicPr>
        <p:blipFill rotWithShape="1">
          <a:blip r:embed="rId2"/>
          <a:srcRect b="9246"/>
          <a:stretch/>
        </p:blipFill>
        <p:spPr bwMode="auto">
          <a:xfrm>
            <a:off x="8696960" y="2159952"/>
            <a:ext cx="3172460" cy="2600055"/>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BC8B6D24-27AE-47C6-B83C-C7CF2762BEE9}"/>
              </a:ext>
            </a:extLst>
          </p:cNvPr>
          <p:cNvPicPr>
            <a:picLocks noChangeAspect="1"/>
          </p:cNvPicPr>
          <p:nvPr/>
        </p:nvPicPr>
        <p:blipFill>
          <a:blip r:embed="rId3"/>
          <a:stretch>
            <a:fillRect/>
          </a:stretch>
        </p:blipFill>
        <p:spPr>
          <a:xfrm>
            <a:off x="2067560" y="302226"/>
            <a:ext cx="2321560" cy="1391448"/>
          </a:xfrm>
          <a:prstGeom prst="ellipse">
            <a:avLst/>
          </a:prstGeom>
          <a:ln>
            <a:noFill/>
          </a:ln>
          <a:effectLst>
            <a:softEdge rad="112500"/>
          </a:effectLst>
        </p:spPr>
      </p:pic>
      <p:sp>
        <p:nvSpPr>
          <p:cNvPr id="6" name="TextBox 5"/>
          <p:cNvSpPr txBox="1"/>
          <p:nvPr/>
        </p:nvSpPr>
        <p:spPr>
          <a:xfrm>
            <a:off x="9491146" y="4897058"/>
            <a:ext cx="1584088"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3. Orion Architecture</a:t>
            </a:r>
          </a:p>
        </p:txBody>
      </p:sp>
      <p:sp>
        <p:nvSpPr>
          <p:cNvPr id="7" name="TextBox 6"/>
          <p:cNvSpPr txBox="1"/>
          <p:nvPr/>
        </p:nvSpPr>
        <p:spPr>
          <a:xfrm>
            <a:off x="136733" y="6454725"/>
            <a:ext cx="7350089" cy="415498"/>
          </a:xfrm>
          <a:prstGeom prst="rect">
            <a:avLst/>
          </a:prstGeom>
          <a:noFill/>
        </p:spPr>
        <p:txBody>
          <a:bodyPr wrap="none" rtlCol="0">
            <a:spAutoFit/>
          </a:bodyPr>
          <a:lstStyle/>
          <a:p>
            <a:pPr lvl="0"/>
            <a:r>
              <a:rPr lang="en-IN" sz="1050" baseline="30000" dirty="0"/>
              <a:t>1</a:t>
            </a:r>
            <a:r>
              <a:rPr lang="en-IN" sz="1050" dirty="0"/>
              <a:t> Source -  The above picture shows the graph of management system made in Object-Oriented Programming -</a:t>
            </a:r>
            <a:r>
              <a:rPr lang="en-IN" sz="1050" dirty="0">
                <a:hlinkClick r:id="rId4"/>
              </a:rPr>
              <a:t>https:cloudfront.net</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110334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9ABF-57E0-4911-8A10-17FC25F6BB82}"/>
              </a:ext>
            </a:extLst>
          </p:cNvPr>
          <p:cNvSpPr>
            <a:spLocks noGrp="1"/>
          </p:cNvSpPr>
          <p:nvPr>
            <p:ph type="title"/>
          </p:nvPr>
        </p:nvSpPr>
        <p:spPr/>
        <p:txBody>
          <a:bodyPr>
            <a:normAutofit/>
          </a:bodyPr>
          <a:lstStyle/>
          <a:p>
            <a:r>
              <a:rPr lang="en-IN" sz="5400" b="1" u="sng" dirty="0">
                <a:latin typeface="Times New Roman" panose="02020603050405020304" pitchFamily="18" charset="0"/>
                <a:cs typeface="Times New Roman" panose="02020603050405020304" pitchFamily="18" charset="0"/>
              </a:rPr>
              <a:t>Paper 4</a:t>
            </a:r>
          </a:p>
        </p:txBody>
      </p:sp>
      <p:sp>
        <p:nvSpPr>
          <p:cNvPr id="3" name="Content Placeholder 2">
            <a:extLst>
              <a:ext uri="{FF2B5EF4-FFF2-40B4-BE49-F238E27FC236}">
                <a16:creationId xmlns:a16="http://schemas.microsoft.com/office/drawing/2014/main" id="{7ACA64DB-3631-4ACC-BD10-7E4B9F740E6A}"/>
              </a:ext>
            </a:extLst>
          </p:cNvPr>
          <p:cNvSpPr>
            <a:spLocks noGrp="1"/>
          </p:cNvSpPr>
          <p:nvPr>
            <p:ph idx="1"/>
          </p:nvPr>
        </p:nvSpPr>
        <p:spPr>
          <a:xfrm>
            <a:off x="457200" y="1763079"/>
            <a:ext cx="7762240" cy="4525963"/>
          </a:xfrm>
        </p:spPr>
        <p:txBody>
          <a:bodyPr>
            <a:noAutofit/>
          </a:bodyPr>
          <a:lstStyle/>
          <a:p>
            <a:pPr marL="114309" indent="0" algn="just">
              <a:lnSpc>
                <a:spcPct val="115000"/>
              </a:lnSpc>
              <a:spcAft>
                <a:spcPts val="1000"/>
              </a:spcAft>
              <a:buNone/>
            </a:pP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a:t>
            </a:r>
            <a:r>
              <a:rPr lang="en-US" sz="2200" b="1" strike="noStrike" dirty="0">
                <a:effectLst/>
                <a:latin typeface="Times New Roman" panose="02020603050405020304" pitchFamily="18" charset="0"/>
                <a:ea typeface="Times New Roman" panose="02020603050405020304" pitchFamily="18" charset="0"/>
                <a:cs typeface="Times New Roman" panose="02020603050405020304" pitchFamily="18" charset="0"/>
              </a:rPr>
              <a:t>Paper [4] </a:t>
            </a: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named as </a:t>
            </a:r>
            <a:r>
              <a:rPr lang="en-US" sz="2200" b="1" u="sng" strike="noStrike" dirty="0">
                <a:effectLst/>
                <a:latin typeface="Times New Roman" panose="02020603050405020304" pitchFamily="18" charset="0"/>
                <a:ea typeface="Times New Roman" panose="02020603050405020304" pitchFamily="18" charset="0"/>
                <a:cs typeface="Times New Roman" panose="02020603050405020304" pitchFamily="18" charset="0"/>
              </a:rPr>
              <a:t>Extensible object-oriented file system </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by Bryan P. Atsatt</a:t>
            </a:r>
            <a:r>
              <a:rPr lang="en-US" sz="2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Earsh K. Nandkeshwar, Michael J. Seilnacht, Hemantkumar A. Thakkar, George R. Turner </a:t>
            </a:r>
            <a:r>
              <a:rPr lang="en-US" sz="2200" strike="noStrike"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200" i="1" strike="noStrike" dirty="0">
                <a:effectLst/>
                <a:latin typeface="Times New Roman" panose="02020603050405020304" pitchFamily="18" charset="0"/>
                <a:ea typeface="Times New Roman" panose="02020603050405020304" pitchFamily="18" charset="0"/>
                <a:cs typeface="Times New Roman" panose="02020603050405020304" pitchFamily="18" charset="0"/>
              </a:rPr>
              <a:t> Roger R. Webster.</a:t>
            </a:r>
          </a:p>
          <a:p>
            <a:pPr marL="114309" indent="0" algn="just">
              <a:lnSpc>
                <a:spcPct val="115000"/>
              </a:lnSpc>
              <a:spcAft>
                <a:spcPts val="1000"/>
              </a:spcAft>
              <a:buNone/>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 object-oriented file system in an object-oriented operating system includes a file system entity class that is subclassed into a volume, directory and file subclass. These classes encapsulate standard file system properties such as name, creation date, and size, as well as standard operations such as create, open, close, and property accessors. </a:t>
            </a:r>
            <a:endParaRPr lang="en-IN"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CB04C8-DF98-4017-A275-105AE210B505}"/>
              </a:ext>
            </a:extLst>
          </p:cNvPr>
          <p:cNvPicPr/>
          <p:nvPr/>
        </p:nvPicPr>
        <p:blipFill>
          <a:blip r:embed="rId2"/>
          <a:srcRect/>
          <a:stretch>
            <a:fillRect/>
          </a:stretch>
        </p:blipFill>
        <p:spPr bwMode="auto">
          <a:xfrm>
            <a:off x="8371840" y="1763079"/>
            <a:ext cx="3708400" cy="3316921"/>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841E6D3D-1158-4E3B-A8A4-0ECC3DE72119}"/>
              </a:ext>
            </a:extLst>
          </p:cNvPr>
          <p:cNvPicPr>
            <a:picLocks noChangeAspect="1"/>
          </p:cNvPicPr>
          <p:nvPr/>
        </p:nvPicPr>
        <p:blipFill>
          <a:blip r:embed="rId3"/>
          <a:stretch>
            <a:fillRect/>
          </a:stretch>
        </p:blipFill>
        <p:spPr>
          <a:xfrm>
            <a:off x="2209800" y="371631"/>
            <a:ext cx="2321560" cy="1391448"/>
          </a:xfrm>
          <a:prstGeom prst="ellipse">
            <a:avLst/>
          </a:prstGeom>
          <a:ln>
            <a:noFill/>
          </a:ln>
          <a:effectLst>
            <a:softEdge rad="112500"/>
          </a:effectLst>
        </p:spPr>
      </p:pic>
      <p:sp>
        <p:nvSpPr>
          <p:cNvPr id="7" name="TextBox 6"/>
          <p:cNvSpPr txBox="1"/>
          <p:nvPr/>
        </p:nvSpPr>
        <p:spPr>
          <a:xfrm>
            <a:off x="8911649" y="5149929"/>
            <a:ext cx="2444900"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4. Extensible Object Oriented System</a:t>
            </a:r>
          </a:p>
        </p:txBody>
      </p:sp>
      <p:sp>
        <p:nvSpPr>
          <p:cNvPr id="8" name="TextBox 7"/>
          <p:cNvSpPr txBox="1"/>
          <p:nvPr/>
        </p:nvSpPr>
        <p:spPr>
          <a:xfrm>
            <a:off x="136733" y="6454725"/>
            <a:ext cx="6040436" cy="253916"/>
          </a:xfrm>
          <a:prstGeom prst="rect">
            <a:avLst/>
          </a:prstGeom>
          <a:noFill/>
        </p:spPr>
        <p:txBody>
          <a:bodyPr wrap="none" rtlCol="0">
            <a:spAutoFit/>
          </a:bodyPr>
          <a:lstStyle/>
          <a:p>
            <a:pPr lvl="0"/>
            <a:r>
              <a:rPr lang="en-IN" sz="1050" baseline="30000" dirty="0"/>
              <a:t>1</a:t>
            </a:r>
            <a:r>
              <a:rPr lang="en-IN" sz="1050" dirty="0"/>
              <a:t> Source -  The above picture shows the extensible object-oriented file system - </a:t>
            </a:r>
            <a:r>
              <a:rPr lang="en-IN" sz="1050" dirty="0">
                <a:hlinkClick r:id="rId4"/>
              </a:rPr>
              <a:t>https://patents.google.com</a:t>
            </a:r>
            <a:endParaRPr lang="en-IN" sz="1050" dirty="0"/>
          </a:p>
        </p:txBody>
      </p:sp>
    </p:spTree>
    <p:extLst>
      <p:ext uri="{BB962C8B-B14F-4D97-AF65-F5344CB8AC3E}">
        <p14:creationId xmlns:p14="http://schemas.microsoft.com/office/powerpoint/2010/main" val="364968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15F3-9207-4E30-B64B-8932423D2164}"/>
              </a:ext>
            </a:extLst>
          </p:cNvPr>
          <p:cNvSpPr>
            <a:spLocks noGrp="1"/>
          </p:cNvSpPr>
          <p:nvPr>
            <p:ph type="title"/>
          </p:nvPr>
        </p:nvSpPr>
        <p:spPr>
          <a:xfrm>
            <a:off x="762000" y="335599"/>
            <a:ext cx="10972800" cy="1143000"/>
          </a:xfrm>
        </p:spPr>
        <p:txBody>
          <a:bodyPr>
            <a:normAutofit/>
          </a:bodyPr>
          <a:lstStyle/>
          <a:p>
            <a:r>
              <a:rPr lang="en-IN" sz="6000" b="1" u="sng"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8D71FA7E-2947-4E07-AFE4-E8EB05F6115B}"/>
              </a:ext>
            </a:extLst>
          </p:cNvPr>
          <p:cNvPicPr>
            <a:picLocks noGrp="1" noChangeAspect="1"/>
          </p:cNvPicPr>
          <p:nvPr>
            <p:ph idx="1"/>
          </p:nvPr>
        </p:nvPicPr>
        <p:blipFill>
          <a:blip r:embed="rId2"/>
          <a:stretch>
            <a:fillRect/>
          </a:stretch>
        </p:blipFill>
        <p:spPr>
          <a:xfrm>
            <a:off x="8646160" y="119540"/>
            <a:ext cx="1833562" cy="1833562"/>
          </a:xfrm>
          <a:prstGeom prst="ellipse">
            <a:avLst/>
          </a:prstGeom>
          <a:ln>
            <a:noFill/>
          </a:ln>
          <a:effectLst>
            <a:softEdge rad="112500"/>
          </a:effectLst>
        </p:spPr>
      </p:pic>
      <p:pic>
        <p:nvPicPr>
          <p:cNvPr id="7" name="Picture 6">
            <a:extLst>
              <a:ext uri="{FF2B5EF4-FFF2-40B4-BE49-F238E27FC236}">
                <a16:creationId xmlns:a16="http://schemas.microsoft.com/office/drawing/2014/main" id="{0B49E4EE-1A69-4D7A-A81F-AB0E034A945B}"/>
              </a:ext>
            </a:extLst>
          </p:cNvPr>
          <p:cNvPicPr>
            <a:picLocks noChangeAspect="1"/>
          </p:cNvPicPr>
          <p:nvPr/>
        </p:nvPicPr>
        <p:blipFill>
          <a:blip r:embed="rId3"/>
          <a:stretch>
            <a:fillRect/>
          </a:stretch>
        </p:blipFill>
        <p:spPr>
          <a:xfrm>
            <a:off x="2578956" y="2043796"/>
            <a:ext cx="6521341" cy="3666464"/>
          </a:xfrm>
          <a:prstGeom prst="rect">
            <a:avLst/>
          </a:prstGeom>
          <a:ln>
            <a:noFill/>
          </a:ln>
          <a:effectLst>
            <a:softEdge rad="112500"/>
          </a:effectLst>
        </p:spPr>
      </p:pic>
      <p:sp>
        <p:nvSpPr>
          <p:cNvPr id="8" name="TextBox 7">
            <a:extLst>
              <a:ext uri="{FF2B5EF4-FFF2-40B4-BE49-F238E27FC236}">
                <a16:creationId xmlns:a16="http://schemas.microsoft.com/office/drawing/2014/main" id="{BF3C384B-AF5A-4757-B77E-A440ACDAFC59}"/>
              </a:ext>
            </a:extLst>
          </p:cNvPr>
          <p:cNvSpPr txBox="1"/>
          <p:nvPr/>
        </p:nvSpPr>
        <p:spPr>
          <a:xfrm>
            <a:off x="757245" y="1468047"/>
            <a:ext cx="1016476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We are using the iterative waterfall model for our project.</a:t>
            </a:r>
          </a:p>
        </p:txBody>
      </p:sp>
      <p:sp>
        <p:nvSpPr>
          <p:cNvPr id="4" name="TextBox 3"/>
          <p:cNvSpPr txBox="1"/>
          <p:nvPr/>
        </p:nvSpPr>
        <p:spPr>
          <a:xfrm>
            <a:off x="2945064" y="5850716"/>
            <a:ext cx="7203162" cy="276999"/>
          </a:xfrm>
          <a:prstGeom prst="rect">
            <a:avLst/>
          </a:prstGeom>
          <a:noFill/>
        </p:spPr>
        <p:txBody>
          <a:bodyPr wrap="square" rtlCol="0">
            <a:spAutoFit/>
          </a:bodyPr>
          <a:lstStyle/>
          <a:p>
            <a:r>
              <a:rPr lang="en-IN" sz="1200" dirty="0"/>
              <a:t>Fig 5. </a:t>
            </a:r>
            <a:r>
              <a:rPr lang="en-US" sz="1200" dirty="0"/>
              <a:t>Feedback paths introduced by the iterative waterfall model are shown in the figure. </a:t>
            </a:r>
            <a:r>
              <a:rPr lang="en-US" sz="1200" baseline="30000" dirty="0"/>
              <a:t>1</a:t>
            </a:r>
            <a:endParaRPr lang="en-IN" sz="1200" baseline="30000" dirty="0"/>
          </a:p>
        </p:txBody>
      </p:sp>
      <p:sp>
        <p:nvSpPr>
          <p:cNvPr id="3" name="TextBox 2"/>
          <p:cNvSpPr txBox="1"/>
          <p:nvPr/>
        </p:nvSpPr>
        <p:spPr>
          <a:xfrm>
            <a:off x="136733" y="6454725"/>
            <a:ext cx="6883616" cy="415498"/>
          </a:xfrm>
          <a:prstGeom prst="rect">
            <a:avLst/>
          </a:prstGeom>
          <a:noFill/>
        </p:spPr>
        <p:txBody>
          <a:bodyPr wrap="none" rtlCol="0">
            <a:spAutoFit/>
          </a:bodyPr>
          <a:lstStyle/>
          <a:p>
            <a:pPr lvl="0"/>
            <a:r>
              <a:rPr lang="en-IN" sz="1050" baseline="30000" dirty="0"/>
              <a:t>1</a:t>
            </a:r>
            <a:r>
              <a:rPr lang="en-IN" sz="1050" dirty="0"/>
              <a:t> Source -  The above picture shows the stages of iterative waterfall model retrieved from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51458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49FC-874A-4E37-9058-E2C1BB1055FC}"/>
              </a:ext>
            </a:extLst>
          </p:cNvPr>
          <p:cNvSpPr>
            <a:spLocks noGrp="1"/>
          </p:cNvSpPr>
          <p:nvPr>
            <p:ph type="title"/>
          </p:nvPr>
        </p:nvSpPr>
        <p:spPr/>
        <p:txBody>
          <a:bodyPr>
            <a:normAutofit/>
          </a:bodyPr>
          <a:lstStyle/>
          <a:p>
            <a:r>
              <a:rPr lang="en-IN" sz="5400" b="1" u="sng" dirty="0">
                <a:latin typeface="Times New Roman" panose="02020603050405020304" pitchFamily="18" charset="0"/>
                <a:cs typeface="Times New Roman" panose="02020603050405020304" pitchFamily="18" charset="0"/>
              </a:rPr>
              <a:t>Functioning Of The System</a:t>
            </a:r>
          </a:p>
        </p:txBody>
      </p:sp>
      <p:pic>
        <p:nvPicPr>
          <p:cNvPr id="7" name="Picture 6">
            <a:extLst>
              <a:ext uri="{FF2B5EF4-FFF2-40B4-BE49-F238E27FC236}">
                <a16:creationId xmlns:a16="http://schemas.microsoft.com/office/drawing/2014/main" id="{680C79D8-4A7E-497E-89FF-083C208D752B}"/>
              </a:ext>
            </a:extLst>
          </p:cNvPr>
          <p:cNvPicPr>
            <a:picLocks noChangeAspect="1"/>
          </p:cNvPicPr>
          <p:nvPr/>
        </p:nvPicPr>
        <p:blipFill>
          <a:blip r:embed="rId2"/>
          <a:stretch>
            <a:fillRect/>
          </a:stretch>
        </p:blipFill>
        <p:spPr>
          <a:xfrm>
            <a:off x="2621280" y="1493520"/>
            <a:ext cx="6563359" cy="5069840"/>
          </a:xfrm>
          <a:prstGeom prst="rect">
            <a:avLst/>
          </a:prstGeom>
        </p:spPr>
      </p:pic>
      <p:sp>
        <p:nvSpPr>
          <p:cNvPr id="11" name="Rectangle 10">
            <a:extLst>
              <a:ext uri="{FF2B5EF4-FFF2-40B4-BE49-F238E27FC236}">
                <a16:creationId xmlns:a16="http://schemas.microsoft.com/office/drawing/2014/main" id="{9322D650-3B7B-4454-88B5-38111C7B6BB3}"/>
              </a:ext>
            </a:extLst>
          </p:cNvPr>
          <p:cNvSpPr/>
          <p:nvPr/>
        </p:nvSpPr>
        <p:spPr>
          <a:xfrm>
            <a:off x="-4318" y="1928634"/>
            <a:ext cx="4788490" cy="707886"/>
          </a:xfrm>
          <a:prstGeom prst="rect">
            <a:avLst/>
          </a:prstGeom>
          <a:noFill/>
        </p:spPr>
        <p:txBody>
          <a:bodyPr wrap="none" lIns="91440" tIns="45720" rIns="91440" bIns="45720">
            <a:spAutoFit/>
          </a:bodyPr>
          <a:lstStyle/>
          <a:p>
            <a:pPr algn="just"/>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Administration Login:</a:t>
            </a:r>
          </a:p>
        </p:txBody>
      </p:sp>
      <p:sp>
        <p:nvSpPr>
          <p:cNvPr id="3" name="TextBox 2"/>
          <p:cNvSpPr txBox="1"/>
          <p:nvPr/>
        </p:nvSpPr>
        <p:spPr>
          <a:xfrm>
            <a:off x="4532879" y="6563360"/>
            <a:ext cx="2015295"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6.1 Functioning of the System</a:t>
            </a:r>
          </a:p>
        </p:txBody>
      </p:sp>
      <p:sp>
        <p:nvSpPr>
          <p:cNvPr id="4" name="TextBox 3">
            <a:extLst>
              <a:ext uri="{FF2B5EF4-FFF2-40B4-BE49-F238E27FC236}">
                <a16:creationId xmlns:a16="http://schemas.microsoft.com/office/drawing/2014/main" id="{73F4AE90-4ED7-4CAF-9BDC-4E7032D67A6C}"/>
              </a:ext>
            </a:extLst>
          </p:cNvPr>
          <p:cNvSpPr txBox="1"/>
          <p:nvPr/>
        </p:nvSpPr>
        <p:spPr>
          <a:xfrm>
            <a:off x="8333316" y="5255543"/>
            <a:ext cx="1702646" cy="677108"/>
          </a:xfrm>
          <a:prstGeom prst="rect">
            <a:avLst/>
          </a:prstGeom>
          <a:noFill/>
        </p:spPr>
        <p:txBody>
          <a:bodyPr wrap="none" rtlCol="0">
            <a:spAutoFit/>
          </a:bodyPr>
          <a:lstStyle/>
          <a:p>
            <a:pPr marL="342900" indent="-342900">
              <a:buFont typeface="Arial" panose="020B0604020202020204" pitchFamily="34" charset="0"/>
              <a:buChar char="•"/>
            </a:pPr>
            <a:r>
              <a:rPr lang="en-US" dirty="0">
                <a:hlinkClick r:id="rId3"/>
              </a:rPr>
              <a:t>Jailor Login </a:t>
            </a:r>
            <a:endParaRPr lang="en-US" dirty="0"/>
          </a:p>
          <a:p>
            <a:pPr marL="342900" indent="-342900">
              <a:buFont typeface="Arial" panose="020B0604020202020204" pitchFamily="34" charset="0"/>
              <a:buChar char="•"/>
            </a:pPr>
            <a:r>
              <a:rPr lang="en-US" dirty="0">
                <a:hlinkClick r:id="rId4"/>
              </a:rPr>
              <a:t>Police Login</a:t>
            </a:r>
            <a:endParaRPr lang="en-IN" dirty="0"/>
          </a:p>
        </p:txBody>
      </p:sp>
    </p:spTree>
    <p:extLst>
      <p:ext uri="{BB962C8B-B14F-4D97-AF65-F5344CB8AC3E}">
        <p14:creationId xmlns:p14="http://schemas.microsoft.com/office/powerpoint/2010/main" val="114877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A7B344-954B-42A6-9C43-891E408B7236}"/>
              </a:ext>
            </a:extLst>
          </p:cNvPr>
          <p:cNvSpPr>
            <a:spLocks noGrp="1"/>
          </p:cNvSpPr>
          <p:nvPr>
            <p:ph type="title"/>
          </p:nvPr>
        </p:nvSpPr>
        <p:spPr>
          <a:xfrm>
            <a:off x="-203200" y="507986"/>
            <a:ext cx="12192000" cy="564910"/>
          </a:xfrm>
        </p:spPr>
        <p:txBody>
          <a:bodyPr>
            <a:noAutofit/>
          </a:bodyPr>
          <a:lstStyle/>
          <a:p>
            <a:r>
              <a:rPr lang="en-IN" sz="4400" b="1" u="sng" dirty="0">
                <a:solidFill>
                  <a:schemeClr val="tx1"/>
                </a:solidFill>
                <a:latin typeface="Times New Roman" panose="02020603050405020304" pitchFamily="18" charset="0"/>
                <a:cs typeface="Times New Roman" panose="02020603050405020304" pitchFamily="18" charset="0"/>
              </a:rPr>
              <a:t>Concepts Used</a:t>
            </a:r>
          </a:p>
        </p:txBody>
      </p:sp>
      <p:sp>
        <p:nvSpPr>
          <p:cNvPr id="8" name="TextBox 7">
            <a:extLst>
              <a:ext uri="{FF2B5EF4-FFF2-40B4-BE49-F238E27FC236}">
                <a16:creationId xmlns:a16="http://schemas.microsoft.com/office/drawing/2014/main" id="{642AD663-619C-40B1-93D9-7DB9C00CE359}"/>
              </a:ext>
            </a:extLst>
          </p:cNvPr>
          <p:cNvSpPr txBox="1"/>
          <p:nvPr/>
        </p:nvSpPr>
        <p:spPr>
          <a:xfrm>
            <a:off x="1432560" y="2074166"/>
            <a:ext cx="10556240" cy="4832092"/>
          </a:xfrm>
          <a:prstGeom prst="rect">
            <a:avLst/>
          </a:prstGeom>
          <a:noFill/>
        </p:spPr>
        <p:txBody>
          <a:bodyPr wrap="square" rtlCol="0">
            <a:spAutoFit/>
          </a:bodyPr>
          <a:lstStyle/>
          <a:p>
            <a:pPr marL="457200" indent="-457200" algn="just">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Header Files:</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Windows.h</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iostream</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String.h</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ctime</a:t>
            </a:r>
          </a:p>
          <a:p>
            <a:pPr marL="1371577" lvl="2" indent="-4572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Functions:</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System(“cls”) - </a:t>
            </a:r>
            <a:r>
              <a:rPr lang="en-US" sz="2200" dirty="0">
                <a:latin typeface="Times New Roman" panose="02020603050405020304" pitchFamily="18" charset="0"/>
                <a:cs typeface="Times New Roman" panose="02020603050405020304" pitchFamily="18" charset="0"/>
              </a:rPr>
              <a:t>It clears the output screen of the program.</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Time()- It returns the current time</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Date()- It returns the current date</a:t>
            </a:r>
          </a:p>
          <a:p>
            <a:pPr marL="1371577" lvl="2"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System(“pause”)- T</a:t>
            </a:r>
            <a:r>
              <a:rPr lang="en-US" sz="2200" dirty="0">
                <a:latin typeface="Times New Roman" panose="02020603050405020304" pitchFamily="18" charset="0"/>
                <a:cs typeface="Times New Roman" panose="02020603050405020304" pitchFamily="18" charset="0"/>
              </a:rPr>
              <a:t>his is a Windows-specific command, which tells the OS to run the pause program.</a:t>
            </a:r>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699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788B-97F4-48C4-936E-1EC1ABBBD2D6}"/>
              </a:ext>
            </a:extLst>
          </p:cNvPr>
          <p:cNvSpPr>
            <a:spLocks noGrp="1"/>
          </p:cNvSpPr>
          <p:nvPr>
            <p:ph type="title"/>
          </p:nvPr>
        </p:nvSpPr>
        <p:spPr>
          <a:xfrm>
            <a:off x="3957320" y="515406"/>
            <a:ext cx="3342640" cy="564910"/>
          </a:xfrm>
        </p:spPr>
        <p:txBody>
          <a:bodyPr>
            <a:noAutofit/>
          </a:bodyPr>
          <a:lstStyle/>
          <a:p>
            <a:pPr algn="just"/>
            <a:r>
              <a:rPr lang="en-IN" sz="5400" b="1" u="sng" dirty="0">
                <a:solidFill>
                  <a:schemeClr val="tx1"/>
                </a:solidFill>
                <a:latin typeface="Times New Roman" panose="02020603050405020304" pitchFamily="18" charset="0"/>
                <a:cs typeface="Times New Roman" panose="02020603050405020304" pitchFamily="18" charset="0"/>
              </a:rPr>
              <a:t>Algorithm</a:t>
            </a:r>
          </a:p>
        </p:txBody>
      </p:sp>
      <p:sp>
        <p:nvSpPr>
          <p:cNvPr id="22" name="TextBox 21">
            <a:extLst>
              <a:ext uri="{FF2B5EF4-FFF2-40B4-BE49-F238E27FC236}">
                <a16:creationId xmlns:a16="http://schemas.microsoft.com/office/drawing/2014/main" id="{242FAEC0-E94C-472F-912C-671A7DDAF7A5}"/>
              </a:ext>
            </a:extLst>
          </p:cNvPr>
          <p:cNvSpPr txBox="1"/>
          <p:nvPr/>
        </p:nvSpPr>
        <p:spPr>
          <a:xfrm>
            <a:off x="5628640" y="2509095"/>
            <a:ext cx="6136640"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checks for all character of the main string to the pattern.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can find substring by checking once for the string.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also does not occupy extra space to perform the operation.</a:t>
            </a:r>
            <a:endParaRPr lang="en-IN" sz="24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A601CB4-ACCF-497C-8772-990EDE1CC22C}"/>
              </a:ext>
            </a:extLst>
          </p:cNvPr>
          <p:cNvSpPr/>
          <p:nvPr/>
        </p:nvSpPr>
        <p:spPr>
          <a:xfrm>
            <a:off x="6713220" y="1686282"/>
            <a:ext cx="3967480" cy="707886"/>
          </a:xfrm>
          <a:prstGeom prst="rect">
            <a:avLst/>
          </a:prstGeom>
          <a:noFill/>
        </p:spPr>
        <p:txBody>
          <a:bodyPr wrap="square" lIns="91440" tIns="45720" rIns="91440" bIns="45720">
            <a:spAutoFit/>
          </a:bodyPr>
          <a:lstStyle/>
          <a:p>
            <a:pPr algn="just"/>
            <a:r>
              <a:rPr lang="en-US" sz="4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Naive Algorithm</a:t>
            </a:r>
          </a:p>
        </p:txBody>
      </p:sp>
      <p:pic>
        <p:nvPicPr>
          <p:cNvPr id="26" name="Picture 25">
            <a:extLst>
              <a:ext uri="{FF2B5EF4-FFF2-40B4-BE49-F238E27FC236}">
                <a16:creationId xmlns:a16="http://schemas.microsoft.com/office/drawing/2014/main" id="{C848A19F-6E31-43DE-AF46-D13967D6906F}"/>
              </a:ext>
            </a:extLst>
          </p:cNvPr>
          <p:cNvPicPr>
            <a:picLocks noChangeAspect="1"/>
          </p:cNvPicPr>
          <p:nvPr/>
        </p:nvPicPr>
        <p:blipFill>
          <a:blip r:embed="rId3"/>
          <a:stretch>
            <a:fillRect/>
          </a:stretch>
        </p:blipFill>
        <p:spPr>
          <a:xfrm>
            <a:off x="212240" y="1954007"/>
            <a:ext cx="5220000" cy="2949986"/>
          </a:xfrm>
          <a:prstGeom prst="rect">
            <a:avLst/>
          </a:prstGeom>
          <a:ln w="19050">
            <a:solidFill>
              <a:schemeClr val="tx1"/>
            </a:solidFill>
          </a:ln>
          <a:effectLst>
            <a:outerShdw blurRad="292100" dist="139700" dir="2700000" algn="tl" rotWithShape="0">
              <a:srgbClr val="333333">
                <a:alpha val="65000"/>
              </a:srgbClr>
            </a:outerShdw>
          </a:effectLst>
        </p:spPr>
      </p:pic>
      <p:sp>
        <p:nvSpPr>
          <p:cNvPr id="3" name="TextBox 2"/>
          <p:cNvSpPr txBox="1"/>
          <p:nvPr/>
        </p:nvSpPr>
        <p:spPr>
          <a:xfrm>
            <a:off x="1666430" y="5047095"/>
            <a:ext cx="1955985" cy="246221"/>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Fig 7. Naïve Algorithm Example</a:t>
            </a:r>
          </a:p>
        </p:txBody>
      </p:sp>
      <p:sp>
        <p:nvSpPr>
          <p:cNvPr id="7" name="TextBox 6"/>
          <p:cNvSpPr txBox="1"/>
          <p:nvPr/>
        </p:nvSpPr>
        <p:spPr>
          <a:xfrm>
            <a:off x="136733" y="6454725"/>
            <a:ext cx="5713424" cy="415498"/>
          </a:xfrm>
          <a:prstGeom prst="rect">
            <a:avLst/>
          </a:prstGeom>
          <a:noFill/>
        </p:spPr>
        <p:txBody>
          <a:bodyPr wrap="none" rtlCol="0">
            <a:spAutoFit/>
          </a:bodyPr>
          <a:lstStyle/>
          <a:p>
            <a:pPr lvl="0"/>
            <a:r>
              <a:rPr lang="en-IN" sz="1050" baseline="30000" dirty="0"/>
              <a:t>1</a:t>
            </a:r>
            <a:r>
              <a:rPr lang="en-IN" sz="1050" dirty="0"/>
              <a:t> Source -  The above picture shows the example of Naïve Algorithm - </a:t>
            </a:r>
            <a:r>
              <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a:t>
            </a:r>
            <a:endParaRPr lang="en-IN" sz="1050" u="sng" dirty="0">
              <a:solidFill>
                <a:srgbClr val="3366FF"/>
              </a:solidFill>
              <a:latin typeface="Times New Roman" panose="02020603050405020304" pitchFamily="18" charset="0"/>
              <a:ea typeface="Calibri" panose="020F0502020204030204" pitchFamily="34" charset="0"/>
              <a:cs typeface="Times New Roman" panose="02020603050405020304" pitchFamily="18" charset="0"/>
            </a:endParaRPr>
          </a:p>
          <a:p>
            <a:r>
              <a:rPr lang="en-IN" sz="1050" dirty="0"/>
              <a:t> </a:t>
            </a:r>
          </a:p>
        </p:txBody>
      </p:sp>
    </p:spTree>
    <p:extLst>
      <p:ext uri="{BB962C8B-B14F-4D97-AF65-F5344CB8AC3E}">
        <p14:creationId xmlns:p14="http://schemas.microsoft.com/office/powerpoint/2010/main" val="37368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D25934-ABC8-436C-8402-BF629FD83C78}"/>
              </a:ext>
            </a:extLst>
          </p:cNvPr>
          <p:cNvSpPr txBox="1"/>
          <p:nvPr/>
        </p:nvSpPr>
        <p:spPr>
          <a:xfrm>
            <a:off x="-314960" y="539550"/>
            <a:ext cx="12293600" cy="2585323"/>
          </a:xfrm>
          <a:prstGeom prst="rect">
            <a:avLst/>
          </a:prstGeom>
          <a:noFill/>
        </p:spPr>
        <p:txBody>
          <a:bodyPr wrap="square" rtlCol="0">
            <a:spAutoFit/>
          </a:bodyPr>
          <a:lstStyle/>
          <a:p>
            <a:pPr algn="ctr"/>
            <a:r>
              <a:rPr lang="en-IN" sz="5400" b="1" u="sng" dirty="0">
                <a:latin typeface="Times New Roman" panose="02020603050405020304" pitchFamily="18" charset="0"/>
                <a:cs typeface="Times New Roman" panose="02020603050405020304" pitchFamily="18" charset="0"/>
              </a:rPr>
              <a:t>Project Title </a:t>
            </a:r>
          </a:p>
          <a:p>
            <a:pPr algn="ctr"/>
            <a:endParaRPr lang="en-IN" sz="5400" b="1" u="sng" dirty="0">
              <a:latin typeface="Times New Roman" panose="02020603050405020304" pitchFamily="18" charset="0"/>
              <a:cs typeface="Times New Roman" panose="02020603050405020304" pitchFamily="18" charset="0"/>
            </a:endParaRPr>
          </a:p>
          <a:p>
            <a:pPr algn="ctr"/>
            <a:r>
              <a:rPr lang="en-IN" sz="5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Prisoner Surveillance Setup</a:t>
            </a:r>
            <a:endParaRPr lang="en-IN" sz="5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A1D05D1-20E7-416D-9375-9499B461C6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3150690" y="3521343"/>
            <a:ext cx="5362299" cy="2982779"/>
          </a:xfrm>
          <a:prstGeom prst="rect">
            <a:avLst/>
          </a:prstGeom>
          <a:solidFill>
            <a:srgbClr val="FFFFFF">
              <a:shade val="85000"/>
            </a:srgbClr>
          </a:solidFill>
          <a:ln w="88900" cap="sq">
            <a:solidFill>
              <a:srgbClr val="FFFFFF"/>
            </a:solidFill>
            <a:miter lim="800000"/>
          </a:ln>
          <a:effectLst>
            <a:glow rad="101600">
              <a:schemeClr val="accent3">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D5DF1F9-81B4-44D4-AED9-85427393E8A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8685212" y="363220"/>
            <a:ext cx="2847975"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8050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EF51-F55D-4063-BA1A-18799643849B}"/>
              </a:ext>
            </a:extLst>
          </p:cNvPr>
          <p:cNvSpPr>
            <a:spLocks noGrp="1"/>
          </p:cNvSpPr>
          <p:nvPr>
            <p:ph type="title"/>
          </p:nvPr>
        </p:nvSpPr>
        <p:spPr>
          <a:xfrm>
            <a:off x="0" y="457536"/>
            <a:ext cx="12192000" cy="564910"/>
          </a:xfrm>
        </p:spPr>
        <p:txBody>
          <a:bodyPr>
            <a:noAutofit/>
          </a:bodyPr>
          <a:lstStyle/>
          <a:p>
            <a:r>
              <a:rPr lang="en-IN" sz="4800" b="1" u="sng" dirty="0">
                <a:solidFill>
                  <a:schemeClr val="tx1"/>
                </a:solidFill>
                <a:latin typeface="Times New Roman" panose="02020603050405020304" pitchFamily="18" charset="0"/>
                <a:cs typeface="Times New Roman" panose="02020603050405020304" pitchFamily="18" charset="0"/>
              </a:rPr>
              <a:t>Outputs</a:t>
            </a:r>
          </a:p>
        </p:txBody>
      </p:sp>
      <p:pic>
        <p:nvPicPr>
          <p:cNvPr id="6" name="Picture 5">
            <a:extLst>
              <a:ext uri="{FF2B5EF4-FFF2-40B4-BE49-F238E27FC236}">
                <a16:creationId xmlns:a16="http://schemas.microsoft.com/office/drawing/2014/main" id="{94FEFFB9-9A57-475C-9FC3-F6777E84C60B}"/>
              </a:ext>
            </a:extLst>
          </p:cNvPr>
          <p:cNvPicPr>
            <a:picLocks noChangeAspect="1"/>
          </p:cNvPicPr>
          <p:nvPr/>
        </p:nvPicPr>
        <p:blipFill rotWithShape="1">
          <a:blip r:embed="rId2"/>
          <a:srcRect l="1" t="421" r="49833" b="52590"/>
          <a:stretch/>
        </p:blipFill>
        <p:spPr>
          <a:xfrm>
            <a:off x="6253657" y="1332158"/>
            <a:ext cx="5738648" cy="4758594"/>
          </a:xfrm>
          <a:prstGeom prst="rect">
            <a:avLst/>
          </a:prstGeom>
        </p:spPr>
      </p:pic>
      <p:pic>
        <p:nvPicPr>
          <p:cNvPr id="8" name="Picture 7">
            <a:extLst>
              <a:ext uri="{FF2B5EF4-FFF2-40B4-BE49-F238E27FC236}">
                <a16:creationId xmlns:a16="http://schemas.microsoft.com/office/drawing/2014/main" id="{DEE89CE1-BAE5-4844-9BF6-4BC1EAF1290C}"/>
              </a:ext>
            </a:extLst>
          </p:cNvPr>
          <p:cNvPicPr>
            <a:picLocks noChangeAspect="1"/>
          </p:cNvPicPr>
          <p:nvPr/>
        </p:nvPicPr>
        <p:blipFill rotWithShape="1">
          <a:blip r:embed="rId3"/>
          <a:srcRect r="52931" b="53012"/>
          <a:stretch/>
        </p:blipFill>
        <p:spPr>
          <a:xfrm>
            <a:off x="110661" y="1332158"/>
            <a:ext cx="5985339" cy="4758594"/>
          </a:xfrm>
          <a:prstGeom prst="rect">
            <a:avLst/>
          </a:prstGeom>
        </p:spPr>
      </p:pic>
      <p:sp>
        <p:nvSpPr>
          <p:cNvPr id="3" name="TextBox 2">
            <a:extLst>
              <a:ext uri="{FF2B5EF4-FFF2-40B4-BE49-F238E27FC236}">
                <a16:creationId xmlns:a16="http://schemas.microsoft.com/office/drawing/2014/main" id="{D2E081FD-BD90-4703-939C-4C18D8CBDFA7}"/>
              </a:ext>
            </a:extLst>
          </p:cNvPr>
          <p:cNvSpPr txBox="1"/>
          <p:nvPr/>
        </p:nvSpPr>
        <p:spPr>
          <a:xfrm>
            <a:off x="1975570" y="6154729"/>
            <a:ext cx="2255520" cy="246221"/>
          </a:xfrm>
          <a:prstGeom prst="rect">
            <a:avLst/>
          </a:prstGeom>
          <a:noFill/>
        </p:spPr>
        <p:txBody>
          <a:bodyPr wrap="square" rtlCol="0">
            <a:spAutoFit/>
          </a:bodyPr>
          <a:lstStyle/>
          <a:p>
            <a:r>
              <a:rPr lang="en-IN" sz="1000" b="1" dirty="0"/>
              <a:t>Fig 8.1: Output of the opening window </a:t>
            </a:r>
          </a:p>
        </p:txBody>
      </p:sp>
      <p:sp>
        <p:nvSpPr>
          <p:cNvPr id="9" name="TextBox 8">
            <a:extLst>
              <a:ext uri="{FF2B5EF4-FFF2-40B4-BE49-F238E27FC236}">
                <a16:creationId xmlns:a16="http://schemas.microsoft.com/office/drawing/2014/main" id="{EFA01F21-F21D-49FE-8B6C-4276AC6B0F4B}"/>
              </a:ext>
            </a:extLst>
          </p:cNvPr>
          <p:cNvSpPr txBox="1"/>
          <p:nvPr/>
        </p:nvSpPr>
        <p:spPr>
          <a:xfrm>
            <a:off x="8267088" y="6154729"/>
            <a:ext cx="2847952" cy="246221"/>
          </a:xfrm>
          <a:prstGeom prst="rect">
            <a:avLst/>
          </a:prstGeom>
          <a:noFill/>
        </p:spPr>
        <p:txBody>
          <a:bodyPr wrap="square">
            <a:spAutoFit/>
          </a:bodyPr>
          <a:lstStyle/>
          <a:p>
            <a:r>
              <a:rPr lang="en-IN" sz="1000" b="1" dirty="0"/>
              <a:t>Fig 8.2: Output of the Main window </a:t>
            </a:r>
          </a:p>
        </p:txBody>
      </p:sp>
    </p:spTree>
    <p:extLst>
      <p:ext uri="{BB962C8B-B14F-4D97-AF65-F5344CB8AC3E}">
        <p14:creationId xmlns:p14="http://schemas.microsoft.com/office/powerpoint/2010/main" val="4264484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D73A-BD4E-4E83-BC3F-0B877B51E207}"/>
              </a:ext>
            </a:extLst>
          </p:cNvPr>
          <p:cNvSpPr>
            <a:spLocks noGrp="1"/>
          </p:cNvSpPr>
          <p:nvPr>
            <p:ph type="title"/>
          </p:nvPr>
        </p:nvSpPr>
        <p:spPr>
          <a:xfrm>
            <a:off x="1483362" y="314946"/>
            <a:ext cx="12192000" cy="564910"/>
          </a:xfrm>
        </p:spPr>
        <p:txBody>
          <a:bodyPr>
            <a:noAutofit/>
          </a:bodyPr>
          <a:lstStyle/>
          <a:p>
            <a:pPr algn="just"/>
            <a:r>
              <a:rPr lang="en-IN" sz="4400" b="1" u="sng" dirty="0">
                <a:solidFill>
                  <a:schemeClr val="tx1"/>
                </a:solidFill>
                <a:latin typeface="Times New Roman" panose="02020603050405020304" pitchFamily="18" charset="0"/>
                <a:cs typeface="Times New Roman" panose="02020603050405020304" pitchFamily="18" charset="0"/>
              </a:rPr>
              <a:t>Pseudocode Of Administration Login</a:t>
            </a:r>
          </a:p>
        </p:txBody>
      </p:sp>
      <p:sp>
        <p:nvSpPr>
          <p:cNvPr id="9" name="TextBox 8">
            <a:extLst>
              <a:ext uri="{FF2B5EF4-FFF2-40B4-BE49-F238E27FC236}">
                <a16:creationId xmlns:a16="http://schemas.microsoft.com/office/drawing/2014/main" id="{2981187D-A5A1-4D23-9C4A-6BB8F481EB5F}"/>
              </a:ext>
            </a:extLst>
          </p:cNvPr>
          <p:cNvSpPr txBox="1"/>
          <p:nvPr/>
        </p:nvSpPr>
        <p:spPr>
          <a:xfrm>
            <a:off x="60960" y="1300041"/>
            <a:ext cx="4104640" cy="3808287"/>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1:-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Import all the header files.</a:t>
            </a: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2:-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Declare main function </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Int main ();</a:t>
            </a: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Step3 :-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Display Login options .</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Cout &lt;&lt;  1. Administration login</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2. Police login</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3. Jailor login</a:t>
            </a: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Cin &gt;&gt; 1.</a:t>
            </a:r>
          </a:p>
          <a:p>
            <a:pPr algn="just">
              <a:lnSpc>
                <a:spcPct val="115000"/>
              </a:lnSpc>
              <a:spcAft>
                <a:spcPts val="1000"/>
              </a:spcAft>
            </a:pP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DBB1357-4CE9-4B18-B57D-24915A0A5A99}"/>
              </a:ext>
            </a:extLst>
          </p:cNvPr>
          <p:cNvSpPr txBox="1"/>
          <p:nvPr/>
        </p:nvSpPr>
        <p:spPr>
          <a:xfrm>
            <a:off x="4165600" y="1428282"/>
            <a:ext cx="3728722" cy="5266763"/>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a:t>
            </a:r>
            <a:r>
              <a:rPr lang="en-IN" sz="1700" b="1" dirty="0">
                <a:latin typeface="Times New Roman" panose="02020603050405020304" pitchFamily="18" charset="0"/>
                <a:ea typeface="Calibri" panose="020F0502020204030204" pitchFamily="34" charset="0"/>
                <a:cs typeface="Times New Roman" panose="02020603050405020304" pitchFamily="18" charset="0"/>
              </a:rPr>
              <a:t>6</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declare variables </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Char username, password;</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Int try1;</a:t>
            </a: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a:t>
            </a:r>
            <a:r>
              <a:rPr lang="en-IN" sz="1700" b="1" dirty="0">
                <a:latin typeface="Times New Roman" panose="02020603050405020304" pitchFamily="18" charset="0"/>
                <a:ea typeface="Calibri" panose="020F0502020204030204" pitchFamily="34" charset="0"/>
                <a:cs typeface="Times New Roman" panose="02020603050405020304" pitchFamily="18" charset="0"/>
              </a:rPr>
              <a:t>7</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Admin input user name and password</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Cin &gt;&gt; username</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Cin &gt;&gt; password</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If  ( user name = “user” &amp;&amp; password = “ admin123”)</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Then { access is granted</a:t>
            </a: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Else {</a:t>
            </a: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no. Of attempts remain : “ 3- try1”;}</a:t>
            </a:r>
          </a:p>
        </p:txBody>
      </p:sp>
      <p:sp>
        <p:nvSpPr>
          <p:cNvPr id="13" name="TextBox 12">
            <a:extLst>
              <a:ext uri="{FF2B5EF4-FFF2-40B4-BE49-F238E27FC236}">
                <a16:creationId xmlns:a16="http://schemas.microsoft.com/office/drawing/2014/main" id="{113826B6-22B0-49B9-B74C-5347B7F1F13E}"/>
              </a:ext>
            </a:extLst>
          </p:cNvPr>
          <p:cNvSpPr txBox="1"/>
          <p:nvPr/>
        </p:nvSpPr>
        <p:spPr>
          <a:xfrm>
            <a:off x="60960" y="4732777"/>
            <a:ext cx="4104640" cy="1962268"/>
          </a:xfrm>
          <a:prstGeom prst="rect">
            <a:avLst/>
          </a:prstGeom>
          <a:noFill/>
        </p:spPr>
        <p:txBody>
          <a:bodyPr wrap="square">
            <a:spAutoFit/>
          </a:bodyPr>
          <a:lstStyle/>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4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Declare Administration login    			function </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void Prison::Ad_Login()</a:t>
            </a:r>
          </a:p>
          <a:p>
            <a:pPr algn="just">
              <a:lnSpc>
                <a:spcPct val="115000"/>
              </a:lnSpc>
              <a:spcAft>
                <a:spcPts val="1000"/>
              </a:spcAft>
            </a:pPr>
            <a:r>
              <a:rPr lang="en-IN" sz="1700" b="1" dirty="0">
                <a:latin typeface="Times New Roman" panose="02020603050405020304" pitchFamily="18" charset="0"/>
                <a:ea typeface="Calibri" panose="020F0502020204030204" pitchFamily="34" charset="0"/>
                <a:cs typeface="Times New Roman" panose="02020603050405020304" pitchFamily="18" charset="0"/>
              </a:rPr>
              <a:t>S</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tep 5 :-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display welcome screen </a:t>
            </a: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print Welcome </a:t>
            </a:r>
            <a:r>
              <a:rPr lang="en-IN" sz="1700" dirty="0">
                <a:latin typeface="Times New Roman" panose="02020603050405020304" pitchFamily="18" charset="0"/>
                <a:ea typeface="Calibri" panose="020F0502020204030204" pitchFamily="34" charset="0"/>
                <a:cs typeface="Times New Roman" panose="02020603050405020304" pitchFamily="18" charset="0"/>
              </a:rPr>
              <a:t>message</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677D40A3-14ED-4C41-9BD1-DA871C035CAE}"/>
              </a:ext>
            </a:extLst>
          </p:cNvPr>
          <p:cNvSpPr txBox="1"/>
          <p:nvPr/>
        </p:nvSpPr>
        <p:spPr>
          <a:xfrm>
            <a:off x="8168640" y="1300041"/>
            <a:ext cx="4338322" cy="5523243"/>
          </a:xfrm>
          <a:prstGeom prst="rect">
            <a:avLst/>
          </a:prstGeom>
          <a:noFill/>
        </p:spPr>
        <p:txBody>
          <a:bodyPr wrap="square">
            <a:spAutoFit/>
          </a:bodyPr>
          <a:lstStyle/>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If  ( try1 &gt;= 3)</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no permission to enter the system }</a:t>
            </a: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a:t>
            </a:r>
            <a:r>
              <a:rPr lang="en-IN" sz="1700" b="1" dirty="0">
                <a:latin typeface="Times New Roman" panose="02020603050405020304" pitchFamily="18" charset="0"/>
                <a:ea typeface="Calibri" panose="020F0502020204030204" pitchFamily="34" charset="0"/>
                <a:cs typeface="Times New Roman" panose="02020603050405020304" pitchFamily="18" charset="0"/>
              </a:rPr>
              <a:t>8</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After access to the system </a:t>
            </a: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Functions: 1. Set data</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2. details</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3. Release</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4. Attendance</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5. Search Prison</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6. Prison File</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7. Exit</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8. Logout</a:t>
            </a:r>
          </a:p>
          <a:p>
            <a:pPr algn="just">
              <a:lnSpc>
                <a:spcPct val="115000"/>
              </a:lnSpc>
              <a:spcAft>
                <a:spcPts val="10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Cin &gt;&gt; { 1,2,3,4,5,6,7,8}</a:t>
            </a:r>
          </a:p>
          <a:p>
            <a:pPr algn="just">
              <a:lnSpc>
                <a:spcPct val="115000"/>
              </a:lnSpc>
              <a:spcAft>
                <a:spcPts val="1000"/>
              </a:spcAf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Step </a:t>
            </a:r>
            <a:r>
              <a:rPr lang="en-IN" sz="1700" b="1" dirty="0">
                <a:latin typeface="Times New Roman" panose="02020603050405020304" pitchFamily="18" charset="0"/>
                <a:ea typeface="Calibri" panose="020F0502020204030204" pitchFamily="34" charset="0"/>
                <a:cs typeface="Times New Roman" panose="02020603050405020304" pitchFamily="18" charset="0"/>
              </a:rPr>
              <a:t>9</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Logout</a:t>
            </a:r>
          </a:p>
        </p:txBody>
      </p:sp>
    </p:spTree>
    <p:extLst>
      <p:ext uri="{BB962C8B-B14F-4D97-AF65-F5344CB8AC3E}">
        <p14:creationId xmlns:p14="http://schemas.microsoft.com/office/powerpoint/2010/main" val="397279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8E5A-E3CD-4113-B653-D0433DB885DC}"/>
              </a:ext>
            </a:extLst>
          </p:cNvPr>
          <p:cNvSpPr>
            <a:spLocks noGrp="1"/>
          </p:cNvSpPr>
          <p:nvPr>
            <p:ph type="title"/>
          </p:nvPr>
        </p:nvSpPr>
        <p:spPr>
          <a:xfrm>
            <a:off x="0" y="375906"/>
            <a:ext cx="12192000" cy="564910"/>
          </a:xfrm>
        </p:spPr>
        <p:txBody>
          <a:bodyPr>
            <a:noAutofit/>
          </a:bodyPr>
          <a:lstStyle/>
          <a:p>
            <a:r>
              <a:rPr lang="en-IN" sz="54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FC653362-AC68-4449-9812-59856C07B7A3}"/>
              </a:ext>
            </a:extLst>
          </p:cNvPr>
          <p:cNvPicPr>
            <a:picLocks noChangeAspect="1"/>
          </p:cNvPicPr>
          <p:nvPr/>
        </p:nvPicPr>
        <p:blipFill rotWithShape="1">
          <a:blip r:embed="rId2"/>
          <a:srcRect l="-1" r="48124" b="47443"/>
          <a:stretch/>
        </p:blipFill>
        <p:spPr>
          <a:xfrm>
            <a:off x="115614" y="1103587"/>
            <a:ext cx="5854262" cy="3143293"/>
          </a:xfrm>
          <a:prstGeom prst="rect">
            <a:avLst/>
          </a:prstGeom>
        </p:spPr>
      </p:pic>
      <p:pic>
        <p:nvPicPr>
          <p:cNvPr id="6" name="Picture 5">
            <a:extLst>
              <a:ext uri="{FF2B5EF4-FFF2-40B4-BE49-F238E27FC236}">
                <a16:creationId xmlns:a16="http://schemas.microsoft.com/office/drawing/2014/main" id="{6581EC14-6FFE-4AE2-9377-998F74AF8A8B}"/>
              </a:ext>
            </a:extLst>
          </p:cNvPr>
          <p:cNvPicPr>
            <a:picLocks noChangeAspect="1"/>
          </p:cNvPicPr>
          <p:nvPr/>
        </p:nvPicPr>
        <p:blipFill rotWithShape="1">
          <a:blip r:embed="rId3"/>
          <a:srcRect r="35805" b="34039"/>
          <a:stretch/>
        </p:blipFill>
        <p:spPr>
          <a:xfrm>
            <a:off x="6096000" y="1103587"/>
            <a:ext cx="5980386" cy="4866290"/>
          </a:xfrm>
          <a:prstGeom prst="rect">
            <a:avLst/>
          </a:prstGeom>
        </p:spPr>
      </p:pic>
      <p:pic>
        <p:nvPicPr>
          <p:cNvPr id="5" name="Picture 4">
            <a:extLst>
              <a:ext uri="{FF2B5EF4-FFF2-40B4-BE49-F238E27FC236}">
                <a16:creationId xmlns:a16="http://schemas.microsoft.com/office/drawing/2014/main" id="{6A096184-FEC8-4002-874E-3806CA428F00}"/>
              </a:ext>
            </a:extLst>
          </p:cNvPr>
          <p:cNvPicPr>
            <a:picLocks noChangeAspect="1"/>
          </p:cNvPicPr>
          <p:nvPr/>
        </p:nvPicPr>
        <p:blipFill rotWithShape="1">
          <a:blip r:embed="rId4"/>
          <a:srcRect l="8198" t="37395" r="56219" b="37318"/>
          <a:stretch/>
        </p:blipFill>
        <p:spPr>
          <a:xfrm>
            <a:off x="873585" y="4626925"/>
            <a:ext cx="4338320" cy="1734207"/>
          </a:xfrm>
          <a:prstGeom prst="rect">
            <a:avLst/>
          </a:prstGeom>
        </p:spPr>
      </p:pic>
      <p:sp>
        <p:nvSpPr>
          <p:cNvPr id="3" name="TextBox 2">
            <a:extLst>
              <a:ext uri="{FF2B5EF4-FFF2-40B4-BE49-F238E27FC236}">
                <a16:creationId xmlns:a16="http://schemas.microsoft.com/office/drawing/2014/main" id="{B9F161E1-1985-42FB-AEDF-2FA3AD9C879E}"/>
              </a:ext>
            </a:extLst>
          </p:cNvPr>
          <p:cNvSpPr txBox="1"/>
          <p:nvPr/>
        </p:nvSpPr>
        <p:spPr>
          <a:xfrm>
            <a:off x="1351280" y="6349922"/>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9.2: Output of the Failed attempt in Administration Login</a:t>
            </a:r>
          </a:p>
        </p:txBody>
      </p:sp>
      <p:sp>
        <p:nvSpPr>
          <p:cNvPr id="8" name="TextBox 7">
            <a:extLst>
              <a:ext uri="{FF2B5EF4-FFF2-40B4-BE49-F238E27FC236}">
                <a16:creationId xmlns:a16="http://schemas.microsoft.com/office/drawing/2014/main" id="{A6D9D872-68D2-4B09-B685-DEF5C2C9B164}"/>
              </a:ext>
            </a:extLst>
          </p:cNvPr>
          <p:cNvSpPr txBox="1"/>
          <p:nvPr/>
        </p:nvSpPr>
        <p:spPr>
          <a:xfrm>
            <a:off x="1889760" y="4246880"/>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9.1: Output of the Administration Login</a:t>
            </a:r>
          </a:p>
        </p:txBody>
      </p:sp>
      <p:sp>
        <p:nvSpPr>
          <p:cNvPr id="9" name="TextBox 8">
            <a:extLst>
              <a:ext uri="{FF2B5EF4-FFF2-40B4-BE49-F238E27FC236}">
                <a16:creationId xmlns:a16="http://schemas.microsoft.com/office/drawing/2014/main" id="{7BF03637-019A-4D82-ABDA-5031F15B23F7}"/>
              </a:ext>
            </a:extLst>
          </p:cNvPr>
          <p:cNvSpPr txBox="1"/>
          <p:nvPr/>
        </p:nvSpPr>
        <p:spPr>
          <a:xfrm>
            <a:off x="6986226" y="600953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9.3: Output of the Functions In the Administration Login</a:t>
            </a:r>
          </a:p>
        </p:txBody>
      </p:sp>
    </p:spTree>
    <p:extLst>
      <p:ext uri="{BB962C8B-B14F-4D97-AF65-F5344CB8AC3E}">
        <p14:creationId xmlns:p14="http://schemas.microsoft.com/office/powerpoint/2010/main" val="4050178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C312-7BF3-44FD-BF61-47B2AED46B8C}"/>
              </a:ext>
            </a:extLst>
          </p:cNvPr>
          <p:cNvSpPr>
            <a:spLocks noGrp="1"/>
          </p:cNvSpPr>
          <p:nvPr>
            <p:ph type="title"/>
          </p:nvPr>
        </p:nvSpPr>
        <p:spPr>
          <a:xfrm>
            <a:off x="0" y="299881"/>
            <a:ext cx="12192000" cy="564910"/>
          </a:xfrm>
        </p:spPr>
        <p:txBody>
          <a:bodyPr>
            <a:noAutofit/>
          </a:bodyPr>
          <a:lstStyle/>
          <a:p>
            <a:r>
              <a:rPr lang="en-IN" sz="48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6EF1BB9F-B75F-4C07-BF5A-FE306D6954AD}"/>
              </a:ext>
            </a:extLst>
          </p:cNvPr>
          <p:cNvPicPr>
            <a:picLocks noChangeAspect="1"/>
          </p:cNvPicPr>
          <p:nvPr/>
        </p:nvPicPr>
        <p:blipFill rotWithShape="1">
          <a:blip r:embed="rId2"/>
          <a:srcRect r="48707" b="29245"/>
          <a:stretch/>
        </p:blipFill>
        <p:spPr>
          <a:xfrm>
            <a:off x="84084" y="1203770"/>
            <a:ext cx="6237241" cy="4766106"/>
          </a:xfrm>
          <a:prstGeom prst="rect">
            <a:avLst/>
          </a:prstGeom>
        </p:spPr>
      </p:pic>
      <p:pic>
        <p:nvPicPr>
          <p:cNvPr id="6" name="Picture 5">
            <a:extLst>
              <a:ext uri="{FF2B5EF4-FFF2-40B4-BE49-F238E27FC236}">
                <a16:creationId xmlns:a16="http://schemas.microsoft.com/office/drawing/2014/main" id="{1A25B162-D278-4A78-89B6-51D4C4920528}"/>
              </a:ext>
            </a:extLst>
          </p:cNvPr>
          <p:cNvPicPr>
            <a:picLocks noChangeAspect="1"/>
          </p:cNvPicPr>
          <p:nvPr/>
        </p:nvPicPr>
        <p:blipFill rotWithShape="1">
          <a:blip r:embed="rId3"/>
          <a:srcRect r="32179" b="30505"/>
          <a:stretch/>
        </p:blipFill>
        <p:spPr>
          <a:xfrm>
            <a:off x="6424675" y="1203770"/>
            <a:ext cx="5683241" cy="4766106"/>
          </a:xfrm>
          <a:prstGeom prst="rect">
            <a:avLst/>
          </a:prstGeom>
        </p:spPr>
      </p:pic>
      <p:sp>
        <p:nvSpPr>
          <p:cNvPr id="5" name="TextBox 4">
            <a:extLst>
              <a:ext uri="{FF2B5EF4-FFF2-40B4-BE49-F238E27FC236}">
                <a16:creationId xmlns:a16="http://schemas.microsoft.com/office/drawing/2014/main" id="{6480CCEA-CB9A-4100-BC1C-6FE7200354B6}"/>
              </a:ext>
            </a:extLst>
          </p:cNvPr>
          <p:cNvSpPr txBox="1"/>
          <p:nvPr/>
        </p:nvSpPr>
        <p:spPr>
          <a:xfrm>
            <a:off x="1889760" y="5990196"/>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10.1: Output of the Police Login</a:t>
            </a:r>
          </a:p>
        </p:txBody>
      </p:sp>
      <p:sp>
        <p:nvSpPr>
          <p:cNvPr id="7" name="TextBox 6">
            <a:extLst>
              <a:ext uri="{FF2B5EF4-FFF2-40B4-BE49-F238E27FC236}">
                <a16:creationId xmlns:a16="http://schemas.microsoft.com/office/drawing/2014/main" id="{8245EF04-2513-46D4-A309-1B41F50A4F09}"/>
              </a:ext>
            </a:extLst>
          </p:cNvPr>
          <p:cNvSpPr txBox="1"/>
          <p:nvPr/>
        </p:nvSpPr>
        <p:spPr>
          <a:xfrm>
            <a:off x="1889760" y="4246880"/>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9.1: Output of the Administration Login</a:t>
            </a:r>
          </a:p>
        </p:txBody>
      </p:sp>
      <p:sp>
        <p:nvSpPr>
          <p:cNvPr id="9" name="TextBox 8">
            <a:extLst>
              <a:ext uri="{FF2B5EF4-FFF2-40B4-BE49-F238E27FC236}">
                <a16:creationId xmlns:a16="http://schemas.microsoft.com/office/drawing/2014/main" id="{B6CC145D-267C-4161-8391-3D93F31B1C43}"/>
              </a:ext>
            </a:extLst>
          </p:cNvPr>
          <p:cNvSpPr txBox="1"/>
          <p:nvPr/>
        </p:nvSpPr>
        <p:spPr>
          <a:xfrm>
            <a:off x="7599680" y="5990196"/>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10.2: Output of the functions in Police Login</a:t>
            </a:r>
          </a:p>
        </p:txBody>
      </p:sp>
      <p:sp>
        <p:nvSpPr>
          <p:cNvPr id="3" name="TextBox 2">
            <a:extLst>
              <a:ext uri="{FF2B5EF4-FFF2-40B4-BE49-F238E27FC236}">
                <a16:creationId xmlns:a16="http://schemas.microsoft.com/office/drawing/2014/main" id="{6470042D-0E01-4C42-8F05-614B3C6F17D1}"/>
              </a:ext>
            </a:extLst>
          </p:cNvPr>
          <p:cNvSpPr txBox="1"/>
          <p:nvPr/>
        </p:nvSpPr>
        <p:spPr>
          <a:xfrm>
            <a:off x="5402252" y="6104096"/>
            <a:ext cx="1387496" cy="384721"/>
          </a:xfrm>
          <a:prstGeom prst="rect">
            <a:avLst/>
          </a:prstGeom>
          <a:noFill/>
        </p:spPr>
        <p:txBody>
          <a:bodyPr wrap="none" rtlCol="0">
            <a:spAutoFit/>
          </a:bodyPr>
          <a:lstStyle/>
          <a:p>
            <a:r>
              <a:rPr lang="en-US" dirty="0">
                <a:hlinkClick r:id="rId4"/>
              </a:rPr>
              <a:t>Pseudocode</a:t>
            </a:r>
            <a:endParaRPr lang="en-IN" dirty="0"/>
          </a:p>
        </p:txBody>
      </p:sp>
    </p:spTree>
    <p:extLst>
      <p:ext uri="{BB962C8B-B14F-4D97-AF65-F5344CB8AC3E}">
        <p14:creationId xmlns:p14="http://schemas.microsoft.com/office/powerpoint/2010/main" val="1772193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A50B-20C5-4D7A-B9EB-18DF89290501}"/>
              </a:ext>
            </a:extLst>
          </p:cNvPr>
          <p:cNvSpPr>
            <a:spLocks noGrp="1"/>
          </p:cNvSpPr>
          <p:nvPr>
            <p:ph type="title"/>
          </p:nvPr>
        </p:nvSpPr>
        <p:spPr>
          <a:xfrm>
            <a:off x="0" y="331412"/>
            <a:ext cx="12192000" cy="564910"/>
          </a:xfrm>
        </p:spPr>
        <p:txBody>
          <a:bodyPr>
            <a:noAutofit/>
          </a:bodyPr>
          <a:lstStyle/>
          <a:p>
            <a:r>
              <a:rPr lang="en-IN" sz="5400" b="1" u="sng" dirty="0">
                <a:solidFill>
                  <a:schemeClr val="tx1"/>
                </a:solidFill>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a16="http://schemas.microsoft.com/office/drawing/2014/main" id="{E1E6FCFC-57D7-4862-B16D-9D7DE0E73D10}"/>
              </a:ext>
            </a:extLst>
          </p:cNvPr>
          <p:cNvPicPr>
            <a:picLocks noChangeAspect="1"/>
          </p:cNvPicPr>
          <p:nvPr/>
        </p:nvPicPr>
        <p:blipFill rotWithShape="1">
          <a:blip r:embed="rId2"/>
          <a:srcRect r="50000" b="30711"/>
          <a:stretch/>
        </p:blipFill>
        <p:spPr>
          <a:xfrm>
            <a:off x="136636" y="1260041"/>
            <a:ext cx="5654567" cy="4751876"/>
          </a:xfrm>
          <a:prstGeom prst="rect">
            <a:avLst/>
          </a:prstGeom>
        </p:spPr>
      </p:pic>
      <p:pic>
        <p:nvPicPr>
          <p:cNvPr id="6" name="Picture 5">
            <a:extLst>
              <a:ext uri="{FF2B5EF4-FFF2-40B4-BE49-F238E27FC236}">
                <a16:creationId xmlns:a16="http://schemas.microsoft.com/office/drawing/2014/main" id="{9C444F94-4BE9-4A4C-A6BC-671E7C37D484}"/>
              </a:ext>
            </a:extLst>
          </p:cNvPr>
          <p:cNvPicPr>
            <a:picLocks noChangeAspect="1"/>
          </p:cNvPicPr>
          <p:nvPr/>
        </p:nvPicPr>
        <p:blipFill rotWithShape="1">
          <a:blip r:embed="rId3"/>
          <a:srcRect r="32610" b="31783"/>
          <a:stretch/>
        </p:blipFill>
        <p:spPr>
          <a:xfrm>
            <a:off x="6011917" y="1333613"/>
            <a:ext cx="5959365" cy="4678304"/>
          </a:xfrm>
          <a:prstGeom prst="rect">
            <a:avLst/>
          </a:prstGeom>
        </p:spPr>
      </p:pic>
      <p:sp>
        <p:nvSpPr>
          <p:cNvPr id="5" name="TextBox 4">
            <a:extLst>
              <a:ext uri="{FF2B5EF4-FFF2-40B4-BE49-F238E27FC236}">
                <a16:creationId xmlns:a16="http://schemas.microsoft.com/office/drawing/2014/main" id="{0902892F-CBCD-4B11-A022-BFC8314CB066}"/>
              </a:ext>
            </a:extLst>
          </p:cNvPr>
          <p:cNvSpPr txBox="1"/>
          <p:nvPr/>
        </p:nvSpPr>
        <p:spPr>
          <a:xfrm>
            <a:off x="1402080" y="601191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11.1: Output of the Jailor Login</a:t>
            </a:r>
          </a:p>
        </p:txBody>
      </p:sp>
      <p:sp>
        <p:nvSpPr>
          <p:cNvPr id="7" name="TextBox 6">
            <a:extLst>
              <a:ext uri="{FF2B5EF4-FFF2-40B4-BE49-F238E27FC236}">
                <a16:creationId xmlns:a16="http://schemas.microsoft.com/office/drawing/2014/main" id="{15CF6A72-9BFA-49F4-ABE0-F03FD512E77A}"/>
              </a:ext>
            </a:extLst>
          </p:cNvPr>
          <p:cNvSpPr txBox="1"/>
          <p:nvPr/>
        </p:nvSpPr>
        <p:spPr>
          <a:xfrm>
            <a:off x="7650480" y="6011917"/>
            <a:ext cx="5090160" cy="246221"/>
          </a:xfrm>
          <a:prstGeom prst="rect">
            <a:avLst/>
          </a:prstGeom>
          <a:noFill/>
        </p:spPr>
        <p:txBody>
          <a:bodyPr wrap="square" rtlCol="0">
            <a:spAutoFit/>
          </a:bodyPr>
          <a:lstStyle/>
          <a:p>
            <a:r>
              <a:rPr lang="en-IN" sz="1000" b="1" dirty="0">
                <a:latin typeface="Times New Roman" panose="02020603050405020304" pitchFamily="18" charset="0"/>
                <a:cs typeface="Times New Roman" panose="02020603050405020304" pitchFamily="18" charset="0"/>
              </a:rPr>
              <a:t>Fig 11.2 : Output of the functions Jailor Login</a:t>
            </a:r>
          </a:p>
        </p:txBody>
      </p:sp>
      <p:sp>
        <p:nvSpPr>
          <p:cNvPr id="3" name="TextBox 2">
            <a:extLst>
              <a:ext uri="{FF2B5EF4-FFF2-40B4-BE49-F238E27FC236}">
                <a16:creationId xmlns:a16="http://schemas.microsoft.com/office/drawing/2014/main" id="{5A2922A5-9136-4F84-94A1-6658942765A2}"/>
              </a:ext>
            </a:extLst>
          </p:cNvPr>
          <p:cNvSpPr txBox="1"/>
          <p:nvPr/>
        </p:nvSpPr>
        <p:spPr>
          <a:xfrm>
            <a:off x="5215812" y="6232312"/>
            <a:ext cx="1391663" cy="384721"/>
          </a:xfrm>
          <a:prstGeom prst="rect">
            <a:avLst/>
          </a:prstGeom>
          <a:noFill/>
        </p:spPr>
        <p:txBody>
          <a:bodyPr wrap="none" rtlCol="0">
            <a:spAutoFit/>
          </a:bodyPr>
          <a:lstStyle/>
          <a:p>
            <a:r>
              <a:rPr lang="en-US" dirty="0">
                <a:hlinkClick r:id="rId4"/>
              </a:rPr>
              <a:t>pseudocode</a:t>
            </a:r>
            <a:endParaRPr lang="en-IN" dirty="0"/>
          </a:p>
        </p:txBody>
      </p:sp>
    </p:spTree>
    <p:extLst>
      <p:ext uri="{BB962C8B-B14F-4D97-AF65-F5344CB8AC3E}">
        <p14:creationId xmlns:p14="http://schemas.microsoft.com/office/powerpoint/2010/main" val="3587401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BD82-0B83-4F61-9F8D-05B92FA0CDC6}"/>
              </a:ext>
            </a:extLst>
          </p:cNvPr>
          <p:cNvSpPr>
            <a:spLocks noGrp="1"/>
          </p:cNvSpPr>
          <p:nvPr>
            <p:ph type="title"/>
          </p:nvPr>
        </p:nvSpPr>
        <p:spPr>
          <a:xfrm>
            <a:off x="-576943" y="1049287"/>
            <a:ext cx="12192000" cy="564910"/>
          </a:xfrm>
        </p:spPr>
        <p:txBody>
          <a:bodyPr>
            <a:noAutofit/>
          </a:bodyPr>
          <a:lstStyle/>
          <a:p>
            <a:r>
              <a:rPr lang="en-US" sz="6000" b="1" u="sng" dirty="0">
                <a:solidFill>
                  <a:schemeClr val="tx1"/>
                </a:solidFill>
                <a:latin typeface="Times New Roman" panose="02020603050405020304" pitchFamily="18" charset="0"/>
                <a:cs typeface="Times New Roman" panose="02020603050405020304" pitchFamily="18" charset="0"/>
              </a:rPr>
              <a:t>Challenges Faced</a:t>
            </a:r>
            <a:endParaRPr lang="en-IN" sz="6000" b="1" u="sng"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76EA05-E7AE-47C9-841D-3B93DA83EF24}"/>
              </a:ext>
            </a:extLst>
          </p:cNvPr>
          <p:cNvSpPr txBox="1"/>
          <p:nvPr/>
        </p:nvSpPr>
        <p:spPr>
          <a:xfrm>
            <a:off x="1331992" y="2337718"/>
            <a:ext cx="9779472" cy="3785652"/>
          </a:xfrm>
          <a:prstGeom prst="rect">
            <a:avLst/>
          </a:prstGeom>
          <a:noFill/>
        </p:spPr>
        <p:txBody>
          <a:bodyPr wrap="none" rtlCol="0">
            <a:spAutoFit/>
          </a:bodyPr>
          <a:lstStyle/>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Implementation of Naïve Algorithm.</a:t>
            </a:r>
          </a:p>
          <a:p>
            <a:pPr marL="342900" lvl="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Implementation of real time stamping on every interface window.</a:t>
            </a:r>
          </a:p>
          <a:p>
            <a:pPr marL="342900" lvl="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Creating and integrating all the three interfaces.</a:t>
            </a:r>
          </a:p>
          <a:p>
            <a:pPr marL="342900" lvl="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Implementation of Secured login for every interface.</a:t>
            </a:r>
          </a:p>
          <a:p>
            <a:pPr marL="342900" lvl="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For storing the Details so that the data won’t get lost after closing the game</a:t>
            </a:r>
          </a:p>
          <a:p>
            <a:endParaRPr lang="en-IN" sz="2400" dirty="0">
              <a:latin typeface="Times New Roman" panose="02020603050405020304" pitchFamily="18" charset="0"/>
              <a:cs typeface="Times New Roman" panose="02020603050405020304" pitchFamily="18" charset="0"/>
            </a:endParaRPr>
          </a:p>
        </p:txBody>
      </p:sp>
      <p:pic>
        <p:nvPicPr>
          <p:cNvPr id="1026" name="Picture 2" descr="Challenges - Free business and finance icons">
            <a:extLst>
              <a:ext uri="{FF2B5EF4-FFF2-40B4-BE49-F238E27FC236}">
                <a16:creationId xmlns:a16="http://schemas.microsoft.com/office/drawing/2014/main" id="{2AF0C209-5DF8-49CC-92E7-C47BA7521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687" y="427198"/>
            <a:ext cx="1542758" cy="154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6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918-C2E7-40E7-B256-52BC7B228C43}"/>
              </a:ext>
            </a:extLst>
          </p:cNvPr>
          <p:cNvSpPr>
            <a:spLocks noGrp="1"/>
          </p:cNvSpPr>
          <p:nvPr>
            <p:ph type="title"/>
          </p:nvPr>
        </p:nvSpPr>
        <p:spPr>
          <a:xfrm>
            <a:off x="609600" y="427039"/>
            <a:ext cx="10972800" cy="1143000"/>
          </a:xfrm>
        </p:spPr>
        <p:txBody>
          <a:bodyPr>
            <a:normAutofit/>
          </a:bodyPr>
          <a:lstStyle/>
          <a:p>
            <a:r>
              <a:rPr lang="en-IN" sz="6000" b="1" u="sng"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30F4C025-23FE-4CD1-8834-504DEBF709A9}"/>
              </a:ext>
            </a:extLst>
          </p:cNvPr>
          <p:cNvSpPr>
            <a:spLocks noGrp="1"/>
          </p:cNvSpPr>
          <p:nvPr>
            <p:ph idx="1"/>
          </p:nvPr>
        </p:nvSpPr>
        <p:spPr>
          <a:xfrm>
            <a:off x="391160" y="2377758"/>
            <a:ext cx="11409680" cy="4525963"/>
          </a:xfrm>
        </p:spPr>
        <p:txBody>
          <a:bodyPr>
            <a:normAutofit/>
          </a:bodyPr>
          <a:lstStyle/>
          <a:p>
            <a:pPr algn="just"/>
            <a:r>
              <a:rPr lang="en-US" sz="2400" dirty="0">
                <a:latin typeface="Times New Roman" panose="02020603050405020304" pitchFamily="18" charset="0"/>
                <a:cs typeface="Times New Roman" panose="02020603050405020304" pitchFamily="18" charset="0"/>
              </a:rPr>
              <a:t>This setup can be converted in Application to increase the portability of the system.</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induction of One-Time Password (OTP) for every login attempt.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reduce the fraud of fake identities during the investigation.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installment of fingerprint scanner device along with the system.</a:t>
            </a:r>
          </a:p>
        </p:txBody>
      </p:sp>
      <p:pic>
        <p:nvPicPr>
          <p:cNvPr id="5" name="Picture 4">
            <a:extLst>
              <a:ext uri="{FF2B5EF4-FFF2-40B4-BE49-F238E27FC236}">
                <a16:creationId xmlns:a16="http://schemas.microsoft.com/office/drawing/2014/main" id="{3B3F68F3-6D90-49EA-883B-ADD3F3997FC9}"/>
              </a:ext>
            </a:extLst>
          </p:cNvPr>
          <p:cNvPicPr>
            <a:picLocks noChangeAspect="1"/>
          </p:cNvPicPr>
          <p:nvPr/>
        </p:nvPicPr>
        <p:blipFill rotWithShape="1">
          <a:blip r:embed="rId2"/>
          <a:srcRect b="7582"/>
          <a:stretch/>
        </p:blipFill>
        <p:spPr>
          <a:xfrm>
            <a:off x="9109073" y="427039"/>
            <a:ext cx="2132883" cy="1350961"/>
          </a:xfrm>
          <a:prstGeom prst="rect">
            <a:avLst/>
          </a:prstGeom>
        </p:spPr>
      </p:pic>
    </p:spTree>
    <p:extLst>
      <p:ext uri="{BB962C8B-B14F-4D97-AF65-F5344CB8AC3E}">
        <p14:creationId xmlns:p14="http://schemas.microsoft.com/office/powerpoint/2010/main" val="1688206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D4E3-1304-4DD1-9CE7-9F82410D98BD}"/>
              </a:ext>
            </a:extLst>
          </p:cNvPr>
          <p:cNvSpPr>
            <a:spLocks noGrp="1"/>
          </p:cNvSpPr>
          <p:nvPr>
            <p:ph type="title"/>
          </p:nvPr>
        </p:nvSpPr>
        <p:spPr>
          <a:xfrm>
            <a:off x="-71120" y="482946"/>
            <a:ext cx="12192000" cy="564910"/>
          </a:xfrm>
        </p:spPr>
        <p:txBody>
          <a:bodyPr>
            <a:noAutofit/>
          </a:bodyPr>
          <a:lstStyle/>
          <a:p>
            <a:r>
              <a:rPr lang="en-IN" sz="4800" b="1" u="sng" dirty="0">
                <a:solidFill>
                  <a:schemeClr val="tx1"/>
                </a:solidFill>
                <a:latin typeface="Times New Roman" panose="02020603050405020304" pitchFamily="18" charset="0"/>
                <a:cs typeface="Times New Roman" panose="02020603050405020304" pitchFamily="18" charset="0"/>
              </a:rPr>
              <a:t>Plan of Work</a:t>
            </a:r>
          </a:p>
        </p:txBody>
      </p:sp>
      <p:sp>
        <p:nvSpPr>
          <p:cNvPr id="34" name="TextBox 33">
            <a:extLst>
              <a:ext uri="{FF2B5EF4-FFF2-40B4-BE49-F238E27FC236}">
                <a16:creationId xmlns:a16="http://schemas.microsoft.com/office/drawing/2014/main" id="{A2A57D51-DCF9-4119-96CF-32B799E342A5}"/>
              </a:ext>
            </a:extLst>
          </p:cNvPr>
          <p:cNvSpPr txBox="1"/>
          <p:nvPr/>
        </p:nvSpPr>
        <p:spPr>
          <a:xfrm>
            <a:off x="508000" y="1109293"/>
            <a:ext cx="346456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Pert Chart:</a:t>
            </a:r>
          </a:p>
        </p:txBody>
      </p:sp>
      <p:pic>
        <p:nvPicPr>
          <p:cNvPr id="36" name="Picture 35">
            <a:extLst>
              <a:ext uri="{FF2B5EF4-FFF2-40B4-BE49-F238E27FC236}">
                <a16:creationId xmlns:a16="http://schemas.microsoft.com/office/drawing/2014/main" id="{0DF368C9-FEF1-4AA9-98EF-4EC044214E85}"/>
              </a:ext>
            </a:extLst>
          </p:cNvPr>
          <p:cNvPicPr>
            <a:picLocks noChangeAspect="1"/>
          </p:cNvPicPr>
          <p:nvPr/>
        </p:nvPicPr>
        <p:blipFill>
          <a:blip r:embed="rId2"/>
          <a:stretch>
            <a:fillRect/>
          </a:stretch>
        </p:blipFill>
        <p:spPr>
          <a:xfrm>
            <a:off x="9864090" y="293026"/>
            <a:ext cx="1819910" cy="1401042"/>
          </a:xfrm>
          <a:prstGeom prst="ellipse">
            <a:avLst/>
          </a:prstGeom>
          <a:ln>
            <a:noFill/>
          </a:ln>
          <a:effectLst>
            <a:softEdge rad="112500"/>
          </a:effectLst>
        </p:spPr>
      </p:pic>
      <p:sp>
        <p:nvSpPr>
          <p:cNvPr id="39" name="Rectangle 38"/>
          <p:cNvSpPr/>
          <p:nvPr/>
        </p:nvSpPr>
        <p:spPr>
          <a:xfrm>
            <a:off x="5042019" y="1786071"/>
            <a:ext cx="461473" cy="239282"/>
          </a:xfrm>
          <a:prstGeom prst="rect">
            <a:avLst/>
          </a:prstGeom>
          <a:ln>
            <a:solidFill>
              <a:schemeClr val="bg1"/>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IN" dirty="0"/>
          </a:p>
        </p:txBody>
      </p:sp>
      <p:pic>
        <p:nvPicPr>
          <p:cNvPr id="46" name="Picture 45">
            <a:extLst>
              <a:ext uri="{FF2B5EF4-FFF2-40B4-BE49-F238E27FC236}">
                <a16:creationId xmlns:a16="http://schemas.microsoft.com/office/drawing/2014/main" id="{A589D137-8DFE-4582-8FD6-BD00B0626DF3}"/>
              </a:ext>
            </a:extLst>
          </p:cNvPr>
          <p:cNvPicPr>
            <a:picLocks noChangeAspect="1"/>
          </p:cNvPicPr>
          <p:nvPr/>
        </p:nvPicPr>
        <p:blipFill rotWithShape="1">
          <a:blip r:embed="rId3"/>
          <a:srcRect l="20500" t="18049" r="22677" b="10815"/>
          <a:stretch/>
        </p:blipFill>
        <p:spPr>
          <a:xfrm>
            <a:off x="2240280" y="1584960"/>
            <a:ext cx="8331200" cy="4980014"/>
          </a:xfrm>
          <a:prstGeom prst="rect">
            <a:avLst/>
          </a:prstGeom>
        </p:spPr>
      </p:pic>
    </p:spTree>
    <p:extLst>
      <p:ext uri="{BB962C8B-B14F-4D97-AF65-F5344CB8AC3E}">
        <p14:creationId xmlns:p14="http://schemas.microsoft.com/office/powerpoint/2010/main" val="1930626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F2D4E3-1304-4DD1-9CE7-9F82410D98BD}"/>
              </a:ext>
            </a:extLst>
          </p:cNvPr>
          <p:cNvSpPr>
            <a:spLocks noGrp="1"/>
          </p:cNvSpPr>
          <p:nvPr>
            <p:ph type="title"/>
          </p:nvPr>
        </p:nvSpPr>
        <p:spPr>
          <a:xfrm>
            <a:off x="0" y="314946"/>
            <a:ext cx="12192000" cy="564910"/>
          </a:xfrm>
        </p:spPr>
        <p:txBody>
          <a:bodyPr>
            <a:noAutofit/>
          </a:bodyPr>
          <a:lstStyle/>
          <a:p>
            <a:r>
              <a:rPr lang="en-IN" sz="4800" b="1" u="sng" dirty="0">
                <a:latin typeface="Times New Roman" panose="02020603050405020304" pitchFamily="18" charset="0"/>
                <a:cs typeface="Times New Roman" panose="02020603050405020304" pitchFamily="18" charset="0"/>
              </a:rPr>
              <a:t>System Requirements</a:t>
            </a:r>
            <a:endParaRPr lang="en-IN" sz="4800" b="1" u="sng" dirty="0">
              <a:solidFill>
                <a:schemeClr val="tx1"/>
              </a:solidFill>
              <a:latin typeface="Times New Roman" panose="02020603050405020304" pitchFamily="18" charset="0"/>
              <a:cs typeface="Times New Roman" panose="02020603050405020304" pitchFamily="18" charset="0"/>
            </a:endParaRPr>
          </a:p>
        </p:txBody>
      </p:sp>
      <p:pic>
        <p:nvPicPr>
          <p:cNvPr id="4100" name="Picture 4" descr="Program Requirements | America Saves for Young Workers"/>
          <p:cNvPicPr>
            <a:picLocks noChangeAspect="1" noChangeArrowheads="1"/>
          </p:cNvPicPr>
          <p:nvPr/>
        </p:nvPicPr>
        <p:blipFill rotWithShape="1">
          <a:blip r:embed="rId2">
            <a:extLst>
              <a:ext uri="{28A0092B-C50C-407E-A947-70E740481C1C}">
                <a14:useLocalDpi xmlns:a14="http://schemas.microsoft.com/office/drawing/2010/main" val="0"/>
              </a:ext>
            </a:extLst>
          </a:blip>
          <a:srcRect l="26847" t="4201" r="27297" b="13756"/>
          <a:stretch/>
        </p:blipFill>
        <p:spPr bwMode="auto">
          <a:xfrm>
            <a:off x="2076060" y="314946"/>
            <a:ext cx="1131514" cy="1402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445968438"/>
              </p:ext>
            </p:extLst>
          </p:nvPr>
        </p:nvGraphicFramePr>
        <p:xfrm>
          <a:off x="2782570" y="2751507"/>
          <a:ext cx="6484620" cy="997204"/>
        </p:xfrm>
        <a:graphic>
          <a:graphicData uri="http://schemas.openxmlformats.org/drawingml/2006/table">
            <a:tbl>
              <a:tblPr firstRow="1" firstCol="1" bandRow="1">
                <a:tableStyleId>{1E171933-4619-4E11-9A3F-F7608DF75F80}</a:tableStyleId>
              </a:tblPr>
              <a:tblGrid>
                <a:gridCol w="2972276">
                  <a:extLst>
                    <a:ext uri="{9D8B030D-6E8A-4147-A177-3AD203B41FA5}">
                      <a16:colId xmlns:a16="http://schemas.microsoft.com/office/drawing/2014/main" val="20000"/>
                    </a:ext>
                  </a:extLst>
                </a:gridCol>
                <a:gridCol w="3512344">
                  <a:extLst>
                    <a:ext uri="{9D8B030D-6E8A-4147-A177-3AD203B41FA5}">
                      <a16:colId xmlns:a16="http://schemas.microsoft.com/office/drawing/2014/main" val="20001"/>
                    </a:ext>
                  </a:extLst>
                </a:gridCol>
              </a:tblGrid>
              <a:tr h="189245">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ctr">
                        <a:lnSpc>
                          <a:spcPct val="107000"/>
                        </a:lnSpc>
                        <a:spcAft>
                          <a:spcPts val="0"/>
                        </a:spcAft>
                      </a:pPr>
                      <a:r>
                        <a:rPr lang="en-IN" sz="1600" dirty="0">
                          <a:effectLst/>
                        </a:rPr>
                        <a:t>Operating System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Windows 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600" dirty="0">
                          <a:effectLst/>
                        </a:rPr>
                        <a:t>Front End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C++ language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600" dirty="0">
                          <a:effectLst/>
                        </a:rPr>
                        <a:t>IDE Required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Dev 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99344938"/>
              </p:ext>
            </p:extLst>
          </p:nvPr>
        </p:nvGraphicFramePr>
        <p:xfrm>
          <a:off x="2782355" y="4816491"/>
          <a:ext cx="6484620" cy="1258126"/>
        </p:xfrm>
        <a:graphic>
          <a:graphicData uri="http://schemas.openxmlformats.org/drawingml/2006/table">
            <a:tbl>
              <a:tblPr firstRow="1" firstCol="1" bandRow="1">
                <a:tableStyleId>{1E171933-4619-4E11-9A3F-F7608DF75F80}</a:tableStyleId>
              </a:tblPr>
              <a:tblGrid>
                <a:gridCol w="2967600">
                  <a:extLst>
                    <a:ext uri="{9D8B030D-6E8A-4147-A177-3AD203B41FA5}">
                      <a16:colId xmlns:a16="http://schemas.microsoft.com/office/drawing/2014/main" val="20000"/>
                    </a:ext>
                  </a:extLst>
                </a:gridCol>
                <a:gridCol w="3517020">
                  <a:extLst>
                    <a:ext uri="{9D8B030D-6E8A-4147-A177-3AD203B41FA5}">
                      <a16:colId xmlns:a16="http://schemas.microsoft.com/office/drawing/2014/main" val="20001"/>
                    </a:ext>
                  </a:extLst>
                </a:gridCol>
              </a:tblGrid>
              <a:tr h="182442">
                <a:tc>
                  <a:txBody>
                    <a:bodyPr/>
                    <a:lstStyle/>
                    <a:p>
                      <a:pPr algn="ctr">
                        <a:lnSpc>
                          <a:spcPct val="107000"/>
                        </a:lnSpc>
                        <a:spcAft>
                          <a:spcPts val="0"/>
                        </a:spcAft>
                      </a:pPr>
                      <a:r>
                        <a:rPr lang="en-IN" sz="1600" dirty="0">
                          <a:effectLst/>
                        </a:rPr>
                        <a:t>Name of Component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Specification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57319">
                <a:tc>
                  <a:txBody>
                    <a:bodyPr/>
                    <a:lstStyle/>
                    <a:p>
                      <a:pPr algn="ctr">
                        <a:lnSpc>
                          <a:spcPct val="107000"/>
                        </a:lnSpc>
                        <a:spcAft>
                          <a:spcPts val="0"/>
                        </a:spcAft>
                      </a:pPr>
                      <a:r>
                        <a:rPr lang="en-IN" sz="1600" dirty="0">
                          <a:effectLst/>
                        </a:rPr>
                        <a:t>Processor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Intel® Core™ i5-8250U CPU @ 1.60 GHZ 1.80 GH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600" dirty="0">
                          <a:effectLst/>
                        </a:rPr>
                        <a:t>RAM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4 GB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600" dirty="0">
                          <a:effectLst/>
                        </a:rPr>
                        <a:t>Hard Disk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600" dirty="0">
                          <a:effectLst/>
                        </a:rPr>
                        <a:t>1 TB</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7" name="Rectangle 5"/>
          <p:cNvSpPr>
            <a:spLocks noChangeArrowheads="1"/>
          </p:cNvSpPr>
          <p:nvPr/>
        </p:nvSpPr>
        <p:spPr bwMode="auto">
          <a:xfrm>
            <a:off x="4716263" y="2210895"/>
            <a:ext cx="2759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kumimoji="0" lang="en-US" sz="1100" b="1" i="0" u="none" strike="noStrike" cap="none" normalizeH="0" baseline="0" dirty="0">
              <a:ln>
                <a:noFill/>
              </a:ln>
              <a:solidFill>
                <a:schemeClr val="tx1"/>
              </a:solidFill>
              <a:effectLst/>
            </a:endParaRPr>
          </a:p>
        </p:txBody>
      </p:sp>
      <p:sp>
        <p:nvSpPr>
          <p:cNvPr id="10" name="Rectangle 5"/>
          <p:cNvSpPr>
            <a:spLocks noChangeArrowheads="1"/>
          </p:cNvSpPr>
          <p:nvPr/>
        </p:nvSpPr>
        <p:spPr bwMode="auto">
          <a:xfrm>
            <a:off x="4573595" y="4082546"/>
            <a:ext cx="29021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000" b="1" dirty="0">
                <a:latin typeface="Times New Roman" panose="02020603050405020304" pitchFamily="18" charset="0"/>
                <a:ea typeface="Calibri" panose="020F0502020204030204" pitchFamily="34" charset="0"/>
                <a:cs typeface="Times New Roman" panose="02020603050405020304" pitchFamily="18" charset="0"/>
              </a:rPr>
              <a:t>Hardware</a:t>
            </a: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Requirements</a:t>
            </a:r>
            <a:endParaRPr kumimoji="0" 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8363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103" y="207743"/>
            <a:ext cx="2213361" cy="564910"/>
          </a:xfrm>
        </p:spPr>
        <p:txBody>
          <a:bodyPr>
            <a:normAutofit fontScale="90000"/>
          </a:bodyPr>
          <a:lstStyle/>
          <a:p>
            <a:pPr algn="just"/>
            <a:r>
              <a:rPr lang="en-IN" b="1" u="sng" dirty="0">
                <a:solidFill>
                  <a:schemeClr val="tx1"/>
                </a:solidFill>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833215" y="772653"/>
            <a:ext cx="10630968" cy="6078587"/>
          </a:xfrm>
          <a:prstGeom prst="rect">
            <a:avLst/>
          </a:prstGeom>
          <a:noFill/>
        </p:spPr>
        <p:txBody>
          <a:bodyPr wrap="square" rtlCol="0">
            <a:spAutoFit/>
          </a:bodyPr>
          <a:lstStyle/>
          <a:p>
            <a:pPr algn="just"/>
            <a:r>
              <a:rPr lang="en-IN" sz="1400" dirty="0">
                <a:latin typeface="Times New Roman" panose="02020603050405020304" pitchFamily="18" charset="0"/>
                <a:cs typeface="Times New Roman" panose="02020603050405020304" pitchFamily="18" charset="0"/>
              </a:rPr>
              <a:t>[1] </a:t>
            </a:r>
            <a:r>
              <a:rPr lang="en-US" sz="1400" dirty="0"/>
              <a:t>C.H.K Tsang, M.H.C Woo, C. Bloor. "An Object Oriented intelligent tourist advisor system“ </a:t>
            </a:r>
            <a:r>
              <a:rPr lang="en-US" sz="1400" dirty="0">
                <a:hlinkClick r:id="rId2"/>
              </a:rPr>
              <a:t>https://ieeeexplore.org</a:t>
            </a:r>
            <a:r>
              <a:rPr lang="en-US" sz="1400" dirty="0"/>
              <a:t> L.A – 12-02-2021 5:33 PM</a:t>
            </a:r>
            <a:endParaRPr lang="en-IN" sz="1400" dirty="0"/>
          </a:p>
          <a:p>
            <a:pPr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[2] </a:t>
            </a:r>
            <a:r>
              <a:rPr lang="en-US" sz="1400" dirty="0"/>
              <a:t>Michael J. Folk, Bill Zoellick, Greg Riccardi “An Object-Oriented Approach with C++”</a:t>
            </a:r>
            <a:r>
              <a:rPr lang="en-US" sz="1400" dirty="0">
                <a:hlinkClick r:id="rId3"/>
              </a:rPr>
              <a:t>https://books.google.co.in</a:t>
            </a:r>
            <a:r>
              <a:rPr lang="en-US" sz="1400" dirty="0"/>
              <a:t> L.A – 12-02-2021 6:07 PM</a:t>
            </a:r>
          </a:p>
          <a:p>
            <a:pPr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[3]</a:t>
            </a:r>
            <a:r>
              <a:rPr lang="en-IN" sz="1400" dirty="0"/>
              <a:t> </a:t>
            </a:r>
            <a:r>
              <a:rPr lang="en-US" sz="1400" dirty="0"/>
              <a:t>Darrell Woelk, Won Kim “Multimedia Information Management in an Object-Oriented Database System” </a:t>
            </a:r>
            <a:r>
              <a:rPr lang="en-US" sz="1400" dirty="0">
                <a:hlinkClick r:id="rId4"/>
              </a:rPr>
              <a:t>www.cloudfront.net</a:t>
            </a:r>
            <a:r>
              <a:rPr lang="en-US" sz="1400" dirty="0"/>
              <a:t> – 12-02-2021 6:45 PM </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[4] </a:t>
            </a:r>
            <a:r>
              <a:rPr lang="en-US" sz="1400" dirty="0"/>
              <a:t>Bryan P. Atsatt, Earsh K. Nankeshwar, Michael J. Seilnacht, George R. Turner “Extensible Object-Oriented File system” </a:t>
            </a:r>
            <a:r>
              <a:rPr lang="en-IN" sz="1400" dirty="0">
                <a:hlinkClick r:id="rId5"/>
              </a:rPr>
              <a:t>https://patents.google.com</a:t>
            </a:r>
            <a:r>
              <a:rPr lang="en-IN" sz="1400" dirty="0"/>
              <a:t> – 13-02-2021 2:00 PM</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[5] Tromp, J., Steed, A. &amp; Wilson, J. R. (2003). Systematic usability evaluation and design issues for collaborative virtual environments. Presence, 12:3, 241-267</a:t>
            </a:r>
            <a:r>
              <a:rPr lang="en-US" sz="1400" dirty="0">
                <a:latin typeface="Times New Roman" panose="02020603050405020304" pitchFamily="18" charset="0"/>
                <a:cs typeface="Times New Roman" panose="02020603050405020304" pitchFamily="18" charset="0"/>
                <a:hlinkClick r:id="rId6"/>
              </a:rPr>
              <a:t>https://www.researchgate.net</a:t>
            </a:r>
            <a:r>
              <a:rPr lang="en-US" sz="1400" dirty="0">
                <a:latin typeface="Times New Roman" panose="02020603050405020304" pitchFamily="18" charset="0"/>
                <a:cs typeface="Times New Roman" panose="02020603050405020304" pitchFamily="18" charset="0"/>
              </a:rPr>
              <a:t>  L.A – 30-11-2020 4:30 PM</a:t>
            </a:r>
          </a:p>
          <a:p>
            <a:pPr algn="just"/>
            <a:endParaRPr lang="en-IN" sz="1400" dirty="0">
              <a:latin typeface="Times New Roman" panose="02020603050405020304" pitchFamily="18" charset="0"/>
              <a:cs typeface="Times New Roman" panose="02020603050405020304" pitchFamily="18" charset="0"/>
            </a:endParaRPr>
          </a:p>
          <a:p>
            <a:pPr lvl="0" algn="just"/>
            <a:r>
              <a:rPr lang="en-IN" sz="1400" dirty="0">
                <a:latin typeface="Times New Roman" panose="02020603050405020304" pitchFamily="18" charset="0"/>
                <a:cs typeface="Times New Roman" panose="02020603050405020304" pitchFamily="18" charset="0"/>
              </a:rPr>
              <a:t>[6] </a:t>
            </a:r>
            <a:r>
              <a:rPr lang="en-IN" sz="1400" dirty="0">
                <a:hlinkClick r:id="rId7"/>
              </a:rPr>
              <a:t>https://pdfs.semanticscholar.org</a:t>
            </a:r>
            <a:r>
              <a:rPr lang="en-IN" sz="1400" dirty="0"/>
              <a:t> – 13-02-2021 4:50 PM</a:t>
            </a:r>
          </a:p>
          <a:p>
            <a:pPr lvl="0" algn="just"/>
            <a:endParaRPr lang="en-IN" sz="1400" dirty="0">
              <a:latin typeface="Times New Roman" panose="02020603050405020304" pitchFamily="18" charset="0"/>
              <a:cs typeface="Times New Roman" panose="02020603050405020304" pitchFamily="18" charset="0"/>
            </a:endParaRPr>
          </a:p>
          <a:p>
            <a:pPr lvl="0" algn="just"/>
            <a:r>
              <a:rPr lang="en-IN" sz="1400" dirty="0">
                <a:latin typeface="Times New Roman" panose="02020603050405020304" pitchFamily="18" charset="0"/>
                <a:cs typeface="Times New Roman" panose="02020603050405020304" pitchFamily="18" charset="0"/>
              </a:rPr>
              <a:t>[7] </a:t>
            </a:r>
            <a:r>
              <a:rPr lang="en-IN" sz="1400" dirty="0"/>
              <a:t>Sayan K. Pal “Iterative Water Fall method” </a:t>
            </a:r>
            <a:r>
              <a:rPr lang="en-IN" sz="1400" dirty="0">
                <a:hlinkClick r:id="rId8"/>
              </a:rPr>
              <a:t>https://www.geeksforgeeks.org</a:t>
            </a:r>
            <a:r>
              <a:rPr lang="en-IN" sz="1400" dirty="0"/>
              <a:t> L.A – 13-02-2021 7:20 PM</a:t>
            </a:r>
          </a:p>
          <a:p>
            <a:pPr lvl="0" algn="just"/>
            <a:endParaRPr lang="en-IN" sz="1400" dirty="0">
              <a:latin typeface="Times New Roman" panose="02020603050405020304" pitchFamily="18" charset="0"/>
              <a:cs typeface="Times New Roman" panose="02020603050405020304" pitchFamily="18" charset="0"/>
            </a:endParaRPr>
          </a:p>
          <a:p>
            <a:pPr lvl="0" algn="just"/>
            <a:r>
              <a:rPr lang="en-IN" sz="1400" dirty="0">
                <a:latin typeface="Times New Roman" panose="02020603050405020304" pitchFamily="18" charset="0"/>
                <a:cs typeface="Times New Roman" panose="02020603050405020304" pitchFamily="18" charset="0"/>
              </a:rPr>
              <a:t>[8] </a:t>
            </a:r>
            <a:r>
              <a:rPr lang="en-IN" sz="1400" dirty="0"/>
              <a:t>National Institute of correction “Prison Security ”</a:t>
            </a:r>
            <a:r>
              <a:rPr lang="en-IN" sz="1400" dirty="0">
                <a:hlinkClick r:id="rId9"/>
              </a:rPr>
              <a:t>https://nicic.gov</a:t>
            </a:r>
            <a:r>
              <a:rPr lang="en-IN" sz="1400" dirty="0">
                <a:latin typeface="Times New Roman" panose="02020603050405020304" pitchFamily="18" charset="0"/>
                <a:cs typeface="Times New Roman" panose="02020603050405020304" pitchFamily="18" charset="0"/>
              </a:rPr>
              <a:t> </a:t>
            </a:r>
            <a:r>
              <a:rPr lang="en-IN" sz="1400" dirty="0"/>
              <a:t>L.A – 15-02-2021 5:30 PM</a:t>
            </a:r>
            <a:endParaRPr lang="en-IN" sz="1400" dirty="0">
              <a:latin typeface="Times New Roman" panose="02020603050405020304" pitchFamily="18" charset="0"/>
              <a:cs typeface="Times New Roman" panose="02020603050405020304" pitchFamily="18" charset="0"/>
            </a:endParaRPr>
          </a:p>
          <a:p>
            <a:pPr lvl="0"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[9] </a:t>
            </a:r>
            <a:r>
              <a:rPr lang="en-IN" sz="1400" dirty="0"/>
              <a:t>Android Authority “Fingerprint Scanner working principle ”</a:t>
            </a:r>
            <a:r>
              <a:rPr lang="en-IN" sz="1400" dirty="0">
                <a:hlinkClick r:id="rId10"/>
              </a:rPr>
              <a:t>https://www.androidauthority.com</a:t>
            </a:r>
            <a:r>
              <a:rPr lang="en-IN" sz="1400" dirty="0">
                <a:latin typeface="Times New Roman" panose="02020603050405020304" pitchFamily="18" charset="0"/>
                <a:cs typeface="Times New Roman" panose="02020603050405020304" pitchFamily="18" charset="0"/>
              </a:rPr>
              <a:t> </a:t>
            </a:r>
            <a:r>
              <a:rPr lang="en-IN" sz="1400" dirty="0"/>
              <a:t>L.A – 15-02-2021 7:00PM</a:t>
            </a:r>
          </a:p>
          <a:p>
            <a:pPr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[10] </a:t>
            </a:r>
            <a:r>
              <a:rPr lang="en-IN" sz="1400" dirty="0"/>
              <a:t>Dr. L.P RAJU “Historical Evolution of Prison System in India”</a:t>
            </a:r>
            <a:r>
              <a:rPr lang="en-IN" sz="1400" dirty="0">
                <a:hlinkClick r:id="rId11"/>
              </a:rPr>
              <a:t>www.worldwidejournals.com</a:t>
            </a:r>
            <a:r>
              <a:rPr lang="en-IN" sz="1400" dirty="0"/>
              <a:t> L.A – 15-02-2021 7:59 PM</a:t>
            </a:r>
          </a:p>
          <a:p>
            <a:pPr algn="just"/>
            <a:endParaRPr lang="en-IN" sz="1400"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[11] </a:t>
            </a:r>
            <a:r>
              <a:rPr lang="en-IN" sz="1400" dirty="0"/>
              <a:t>] “Overview of Prisons in India” </a:t>
            </a:r>
            <a:r>
              <a:rPr lang="en-IN" sz="1400" dirty="0">
                <a:hlinkClick r:id="rId12"/>
              </a:rPr>
              <a:t>home.rajasthan.gov.in</a:t>
            </a:r>
            <a:r>
              <a:rPr lang="en-IN" sz="1400" dirty="0"/>
              <a:t> L.A – 15-02-2021 8:30 PM</a:t>
            </a:r>
          </a:p>
          <a:p>
            <a:pPr algn="just"/>
            <a:endParaRPr lang="en-IN" sz="1400" dirty="0">
              <a:latin typeface="Times New Roman" panose="02020603050405020304" pitchFamily="18" charset="0"/>
              <a:cs typeface="Times New Roman" panose="02020603050405020304" pitchFamily="18" charset="0"/>
            </a:endParaRPr>
          </a:p>
          <a:p>
            <a:pPr algn="just"/>
            <a:endParaRPr lang="en-IN" sz="1700" dirty="0">
              <a:latin typeface="Times New Roman" panose="02020603050405020304" pitchFamily="18" charset="0"/>
              <a:cs typeface="Times New Roman" panose="02020603050405020304" pitchFamily="18" charset="0"/>
            </a:endParaRPr>
          </a:p>
          <a:p>
            <a:pPr algn="just"/>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74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E3D59C-691A-43AF-805C-D3E6B3FF0C38}"/>
              </a:ext>
            </a:extLst>
          </p:cNvPr>
          <p:cNvSpPr/>
          <p:nvPr/>
        </p:nvSpPr>
        <p:spPr>
          <a:xfrm>
            <a:off x="3594327" y="293012"/>
            <a:ext cx="4754880" cy="707886"/>
          </a:xfrm>
          <a:prstGeom prst="rect">
            <a:avLst/>
          </a:prstGeom>
          <a:noFill/>
        </p:spPr>
        <p:txBody>
          <a:bodyPr wrap="square" lIns="91440" tIns="45720" rIns="91440" bIns="45720">
            <a:spAutoFit/>
          </a:bodyPr>
          <a:lstStyle/>
          <a:p>
            <a:pPr algn="ctr"/>
            <a:r>
              <a:rPr lang="en-US" sz="4000" b="1" u="sng"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Submitted</a:t>
            </a:r>
            <a:r>
              <a:rPr lang="en-US" sz="4000" b="1" u="sng" cap="none" spc="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By:</a:t>
            </a:r>
          </a:p>
        </p:txBody>
      </p:sp>
      <p:pic>
        <p:nvPicPr>
          <p:cNvPr id="1030" name="Picture 6" descr="Teams clipart 4 » Clipart St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0044" t="10085" r="9675" b="10110"/>
          <a:stretch/>
        </p:blipFill>
        <p:spPr bwMode="auto">
          <a:xfrm>
            <a:off x="8249485" y="396460"/>
            <a:ext cx="793347" cy="5919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10">
            <a:extLst>
              <a:ext uri="{FF2B5EF4-FFF2-40B4-BE49-F238E27FC236}">
                <a16:creationId xmlns:a16="http://schemas.microsoft.com/office/drawing/2014/main" id="{DD609A5D-3F22-436F-A49C-E869C9ADE8DC}"/>
              </a:ext>
            </a:extLst>
          </p:cNvPr>
          <p:cNvGraphicFramePr>
            <a:graphicFrameLocks noGrp="1"/>
          </p:cNvGraphicFramePr>
          <p:nvPr>
            <p:extLst>
              <p:ext uri="{D42A27DB-BD31-4B8C-83A1-F6EECF244321}">
                <p14:modId xmlns:p14="http://schemas.microsoft.com/office/powerpoint/2010/main" val="770448181"/>
              </p:ext>
            </p:extLst>
          </p:nvPr>
        </p:nvGraphicFramePr>
        <p:xfrm>
          <a:off x="711200" y="1838209"/>
          <a:ext cx="10769600" cy="1524000"/>
        </p:xfrm>
        <a:graphic>
          <a:graphicData uri="http://schemas.openxmlformats.org/drawingml/2006/table">
            <a:tbl>
              <a:tblPr firstRow="1" bandRow="1">
                <a:tableStyleId>{5A111915-BE36-4E01-A7E5-04B1672EAD32}</a:tableStyleId>
              </a:tblPr>
              <a:tblGrid>
                <a:gridCol w="2692400">
                  <a:extLst>
                    <a:ext uri="{9D8B030D-6E8A-4147-A177-3AD203B41FA5}">
                      <a16:colId xmlns:a16="http://schemas.microsoft.com/office/drawing/2014/main" val="715127352"/>
                    </a:ext>
                  </a:extLst>
                </a:gridCol>
                <a:gridCol w="2692400">
                  <a:extLst>
                    <a:ext uri="{9D8B030D-6E8A-4147-A177-3AD203B41FA5}">
                      <a16:colId xmlns:a16="http://schemas.microsoft.com/office/drawing/2014/main" val="3105158050"/>
                    </a:ext>
                  </a:extLst>
                </a:gridCol>
                <a:gridCol w="2692400">
                  <a:extLst>
                    <a:ext uri="{9D8B030D-6E8A-4147-A177-3AD203B41FA5}">
                      <a16:colId xmlns:a16="http://schemas.microsoft.com/office/drawing/2014/main" val="2553623331"/>
                    </a:ext>
                  </a:extLst>
                </a:gridCol>
                <a:gridCol w="2692400">
                  <a:extLst>
                    <a:ext uri="{9D8B030D-6E8A-4147-A177-3AD203B41FA5}">
                      <a16:colId xmlns:a16="http://schemas.microsoft.com/office/drawing/2014/main" val="2216174371"/>
                    </a:ext>
                  </a:extLst>
                </a:gridCol>
              </a:tblGrid>
              <a:tr h="370840">
                <a:tc>
                  <a:txBody>
                    <a:bodyPr/>
                    <a:lstStyle/>
                    <a:p>
                      <a:pPr algn="ctr"/>
                      <a:r>
                        <a:rPr lang="en-IN" dirty="0">
                          <a:solidFill>
                            <a:schemeClr val="bg1"/>
                          </a:solidFill>
                        </a:rPr>
                        <a:t>Name</a:t>
                      </a:r>
                    </a:p>
                  </a:txBody>
                  <a:tcPr/>
                </a:tc>
                <a:tc>
                  <a:txBody>
                    <a:bodyPr/>
                    <a:lstStyle/>
                    <a:p>
                      <a:pPr algn="ctr"/>
                      <a:r>
                        <a:rPr lang="en-IN" dirty="0"/>
                        <a:t>Course</a:t>
                      </a:r>
                    </a:p>
                  </a:txBody>
                  <a:tcPr/>
                </a:tc>
                <a:tc>
                  <a:txBody>
                    <a:bodyPr/>
                    <a:lstStyle/>
                    <a:p>
                      <a:pPr algn="ctr"/>
                      <a:r>
                        <a:rPr lang="en-IN" dirty="0"/>
                        <a:t>Roll No.</a:t>
                      </a:r>
                    </a:p>
                  </a:txBody>
                  <a:tcPr/>
                </a:tc>
                <a:tc>
                  <a:txBody>
                    <a:bodyPr/>
                    <a:lstStyle/>
                    <a:p>
                      <a:pPr algn="ctr"/>
                      <a:r>
                        <a:rPr lang="en-IN" dirty="0"/>
                        <a:t>SAP Id</a:t>
                      </a:r>
                    </a:p>
                  </a:txBody>
                  <a:tcPr/>
                </a:tc>
                <a:extLst>
                  <a:ext uri="{0D108BD9-81ED-4DB2-BD59-A6C34878D82A}">
                    <a16:rowId xmlns:a16="http://schemas.microsoft.com/office/drawing/2014/main" val="3679754294"/>
                  </a:ext>
                </a:extLst>
              </a:tr>
              <a:tr h="370840">
                <a:tc>
                  <a:txBody>
                    <a:bodyPr/>
                    <a:lstStyle/>
                    <a:p>
                      <a:pPr algn="ctr"/>
                      <a:r>
                        <a:rPr lang="en-IN" dirty="0"/>
                        <a:t>Aditya Sharma</a:t>
                      </a:r>
                    </a:p>
                  </a:txBody>
                  <a:tcPr/>
                </a:tc>
                <a:tc>
                  <a:txBody>
                    <a:bodyPr/>
                    <a:lstStyle/>
                    <a:p>
                      <a:pPr algn="ctr"/>
                      <a:r>
                        <a:rPr lang="en-IN" dirty="0"/>
                        <a:t>BFSI</a:t>
                      </a:r>
                    </a:p>
                  </a:txBody>
                  <a:tcPr/>
                </a:tc>
                <a:tc>
                  <a:txBody>
                    <a:bodyPr/>
                    <a:lstStyle/>
                    <a:p>
                      <a:pPr algn="ctr"/>
                      <a:r>
                        <a:rPr lang="en-IN" dirty="0"/>
                        <a:t>R133218002</a:t>
                      </a:r>
                    </a:p>
                  </a:txBody>
                  <a:tcPr/>
                </a:tc>
                <a:tc>
                  <a:txBody>
                    <a:bodyPr/>
                    <a:lstStyle/>
                    <a:p>
                      <a:pPr algn="ctr"/>
                      <a:r>
                        <a:rPr lang="en-IN" dirty="0"/>
                        <a:t>500069141</a:t>
                      </a:r>
                    </a:p>
                  </a:txBody>
                  <a:tcPr/>
                </a:tc>
                <a:extLst>
                  <a:ext uri="{0D108BD9-81ED-4DB2-BD59-A6C34878D82A}">
                    <a16:rowId xmlns:a16="http://schemas.microsoft.com/office/drawing/2014/main" val="943745504"/>
                  </a:ext>
                </a:extLst>
              </a:tr>
              <a:tr h="370840">
                <a:tc>
                  <a:txBody>
                    <a:bodyPr/>
                    <a:lstStyle/>
                    <a:p>
                      <a:pPr algn="ctr"/>
                      <a:r>
                        <a:rPr lang="en-IN" dirty="0"/>
                        <a:t>Rishav Singh</a:t>
                      </a:r>
                    </a:p>
                  </a:txBody>
                  <a:tcPr/>
                </a:tc>
                <a:tc>
                  <a:txBody>
                    <a:bodyPr/>
                    <a:lstStyle/>
                    <a:p>
                      <a:pPr algn="ctr"/>
                      <a:r>
                        <a:rPr lang="en-IN" dirty="0"/>
                        <a:t>BFSI</a:t>
                      </a:r>
                    </a:p>
                  </a:txBody>
                  <a:tcPr/>
                </a:tc>
                <a:tc>
                  <a:txBody>
                    <a:bodyPr/>
                    <a:lstStyle/>
                    <a:p>
                      <a:pPr algn="ctr"/>
                      <a:r>
                        <a:rPr lang="en-IN" dirty="0"/>
                        <a:t>R133218035</a:t>
                      </a:r>
                    </a:p>
                  </a:txBody>
                  <a:tcPr/>
                </a:tc>
                <a:tc>
                  <a:txBody>
                    <a:bodyPr/>
                    <a:lstStyle/>
                    <a:p>
                      <a:pPr algn="ctr"/>
                      <a:r>
                        <a:rPr lang="en-IN" dirty="0"/>
                        <a:t>500071526</a:t>
                      </a:r>
                    </a:p>
                  </a:txBody>
                  <a:tcPr/>
                </a:tc>
                <a:extLst>
                  <a:ext uri="{0D108BD9-81ED-4DB2-BD59-A6C34878D82A}">
                    <a16:rowId xmlns:a16="http://schemas.microsoft.com/office/drawing/2014/main" val="2983686518"/>
                  </a:ext>
                </a:extLst>
              </a:tr>
              <a:tr h="370840">
                <a:tc>
                  <a:txBody>
                    <a:bodyPr/>
                    <a:lstStyle/>
                    <a:p>
                      <a:pPr algn="ctr"/>
                      <a:r>
                        <a:rPr lang="en-IN" dirty="0"/>
                        <a:t>Ritul Priya</a:t>
                      </a:r>
                    </a:p>
                  </a:txBody>
                  <a:tcPr/>
                </a:tc>
                <a:tc>
                  <a:txBody>
                    <a:bodyPr/>
                    <a:lstStyle/>
                    <a:p>
                      <a:pPr algn="ctr"/>
                      <a:r>
                        <a:rPr lang="en-IN" dirty="0"/>
                        <a:t>BFSI</a:t>
                      </a:r>
                    </a:p>
                  </a:txBody>
                  <a:tcPr/>
                </a:tc>
                <a:tc>
                  <a:txBody>
                    <a:bodyPr/>
                    <a:lstStyle/>
                    <a:p>
                      <a:pPr algn="ctr"/>
                      <a:r>
                        <a:rPr lang="en-IN" dirty="0"/>
                        <a:t>R133218020</a:t>
                      </a:r>
                    </a:p>
                  </a:txBody>
                  <a:tcPr/>
                </a:tc>
                <a:tc>
                  <a:txBody>
                    <a:bodyPr/>
                    <a:lstStyle/>
                    <a:p>
                      <a:pPr algn="ctr"/>
                      <a:r>
                        <a:rPr lang="en-IN" dirty="0"/>
                        <a:t>500069262</a:t>
                      </a:r>
                    </a:p>
                  </a:txBody>
                  <a:tcPr/>
                </a:tc>
                <a:extLst>
                  <a:ext uri="{0D108BD9-81ED-4DB2-BD59-A6C34878D82A}">
                    <a16:rowId xmlns:a16="http://schemas.microsoft.com/office/drawing/2014/main" val="3316411269"/>
                  </a:ext>
                </a:extLst>
              </a:tr>
            </a:tbl>
          </a:graphicData>
        </a:graphic>
      </p:graphicFrame>
      <p:sp>
        <p:nvSpPr>
          <p:cNvPr id="11" name="TextBox 10">
            <a:extLst>
              <a:ext uri="{FF2B5EF4-FFF2-40B4-BE49-F238E27FC236}">
                <a16:creationId xmlns:a16="http://schemas.microsoft.com/office/drawing/2014/main" id="{992BC2A3-218E-48FA-98C9-841C1AAD5E7A}"/>
              </a:ext>
            </a:extLst>
          </p:cNvPr>
          <p:cNvSpPr txBox="1"/>
          <p:nvPr/>
        </p:nvSpPr>
        <p:spPr>
          <a:xfrm>
            <a:off x="1432560" y="5445877"/>
            <a:ext cx="9326880" cy="1015663"/>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SCHOOL OF COMPUTER SCIENCE</a:t>
            </a:r>
          </a:p>
          <a:p>
            <a:pPr algn="ctr"/>
            <a:r>
              <a:rPr lang="en-IN" sz="1800" dirty="0">
                <a:latin typeface="Times New Roman" panose="02020603050405020304" pitchFamily="18" charset="0"/>
                <a:cs typeface="Times New Roman" panose="02020603050405020304" pitchFamily="18" charset="0"/>
              </a:rPr>
              <a:t>UNIVERSITY OF PETROLEUM AND ENERGY STUDIES</a:t>
            </a:r>
          </a:p>
          <a:p>
            <a:pPr algn="ctr"/>
            <a:r>
              <a:rPr lang="en-IN" sz="1800" dirty="0">
                <a:latin typeface="Times New Roman" panose="02020603050405020304" pitchFamily="18" charset="0"/>
                <a:cs typeface="Times New Roman" panose="02020603050405020304" pitchFamily="18" charset="0"/>
              </a:rPr>
              <a:t>Bidholi Campus, Energy Acres,Dehradun-248007</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77623C5-4A9D-4D6C-A922-69C38A730A65}"/>
              </a:ext>
            </a:extLst>
          </p:cNvPr>
          <p:cNvSpPr txBox="1"/>
          <p:nvPr/>
        </p:nvSpPr>
        <p:spPr>
          <a:xfrm>
            <a:off x="2992239" y="3826266"/>
            <a:ext cx="5959055" cy="1615827"/>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Under the guidance of:-</a:t>
            </a:r>
          </a:p>
          <a:p>
            <a:pPr algn="ctr"/>
            <a:r>
              <a:rPr lang="en-IN" sz="2000" dirty="0">
                <a:latin typeface="Times New Roman" panose="02020603050405020304" pitchFamily="18" charset="0"/>
                <a:cs typeface="Times New Roman" panose="02020603050405020304" pitchFamily="18" charset="0"/>
              </a:rPr>
              <a:t>Dr. Bhupesh Kumar Dewangan</a:t>
            </a:r>
          </a:p>
          <a:p>
            <a:pPr algn="ctr"/>
            <a:r>
              <a:rPr lang="en-IN" sz="2000" dirty="0">
                <a:latin typeface="Times New Roman" panose="02020603050405020304" pitchFamily="18" charset="0"/>
                <a:cs typeface="Times New Roman" panose="02020603050405020304" pitchFamily="18" charset="0"/>
              </a:rPr>
              <a:t>Assistant Professor (Senior Scale), SOCS</a:t>
            </a:r>
          </a:p>
          <a:p>
            <a:pPr algn="ctr"/>
            <a:r>
              <a:rPr lang="en-IN" sz="2000" dirty="0">
                <a:latin typeface="Times New Roman" panose="02020603050405020304" pitchFamily="18" charset="0"/>
                <a:cs typeface="Times New Roman" panose="02020603050405020304" pitchFamily="18" charset="0"/>
              </a:rPr>
              <a:t>Department Of Informatics</a:t>
            </a:r>
          </a:p>
          <a:p>
            <a:endParaRPr lang="en-IN" dirty="0"/>
          </a:p>
        </p:txBody>
      </p:sp>
    </p:spTree>
    <p:extLst>
      <p:ext uri="{BB962C8B-B14F-4D97-AF65-F5344CB8AC3E}">
        <p14:creationId xmlns:p14="http://schemas.microsoft.com/office/powerpoint/2010/main" val="3860673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C60DA5-0752-4E59-BE55-62C0E1D51A66}"/>
              </a:ext>
            </a:extLst>
          </p:cNvPr>
          <p:cNvSpPr/>
          <p:nvPr/>
        </p:nvSpPr>
        <p:spPr>
          <a:xfrm>
            <a:off x="4704080" y="2611120"/>
            <a:ext cx="2936240" cy="73152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pic>
        <p:nvPicPr>
          <p:cNvPr id="3074" name="Picture 2" descr="Animated Pics For Ppt - Hott S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123" y="676352"/>
            <a:ext cx="3306197" cy="2666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2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0133-AC0D-4DC5-9A5C-2C6FE41382F1}"/>
              </a:ext>
            </a:extLst>
          </p:cNvPr>
          <p:cNvSpPr>
            <a:spLocks noGrp="1"/>
          </p:cNvSpPr>
          <p:nvPr>
            <p:ph type="title"/>
          </p:nvPr>
        </p:nvSpPr>
        <p:spPr>
          <a:xfrm>
            <a:off x="0" y="109480"/>
            <a:ext cx="12120880" cy="666955"/>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Index</a:t>
            </a:r>
            <a:endParaRPr lang="en-IN" sz="3200" b="1" dirty="0">
              <a:latin typeface="Times New Roman" panose="02020603050405020304" pitchFamily="18" charset="0"/>
              <a:cs typeface="Times New Roman" panose="02020603050405020304" pitchFamily="18" charset="0"/>
            </a:endParaRPr>
          </a:p>
        </p:txBody>
      </p:sp>
      <p:graphicFrame>
        <p:nvGraphicFramePr>
          <p:cNvPr id="7" name="Table 9">
            <a:extLst>
              <a:ext uri="{FF2B5EF4-FFF2-40B4-BE49-F238E27FC236}">
                <a16:creationId xmlns:a16="http://schemas.microsoft.com/office/drawing/2014/main" id="{C8A046FB-35DF-4882-BEBE-244839F923D9}"/>
              </a:ext>
            </a:extLst>
          </p:cNvPr>
          <p:cNvGraphicFramePr>
            <a:graphicFrameLocks noGrp="1"/>
          </p:cNvGraphicFramePr>
          <p:nvPr>
            <p:extLst>
              <p:ext uri="{D42A27DB-BD31-4B8C-83A1-F6EECF244321}">
                <p14:modId xmlns:p14="http://schemas.microsoft.com/office/powerpoint/2010/main" val="3688255839"/>
              </p:ext>
            </p:extLst>
          </p:nvPr>
        </p:nvGraphicFramePr>
        <p:xfrm>
          <a:off x="1757680" y="910954"/>
          <a:ext cx="8202159" cy="5504088"/>
        </p:xfrm>
        <a:graphic>
          <a:graphicData uri="http://schemas.openxmlformats.org/drawingml/2006/table">
            <a:tbl>
              <a:tblPr firstRow="1" bandRow="1">
                <a:tableStyleId>{073A0DAA-6AF3-43AB-8588-CEC1D06C72B9}</a:tableStyleId>
              </a:tblPr>
              <a:tblGrid>
                <a:gridCol w="2734053">
                  <a:extLst>
                    <a:ext uri="{9D8B030D-6E8A-4147-A177-3AD203B41FA5}">
                      <a16:colId xmlns:a16="http://schemas.microsoft.com/office/drawing/2014/main" val="1436112846"/>
                    </a:ext>
                  </a:extLst>
                </a:gridCol>
                <a:gridCol w="2870184">
                  <a:extLst>
                    <a:ext uri="{9D8B030D-6E8A-4147-A177-3AD203B41FA5}">
                      <a16:colId xmlns:a16="http://schemas.microsoft.com/office/drawing/2014/main" val="3759117643"/>
                    </a:ext>
                  </a:extLst>
                </a:gridCol>
                <a:gridCol w="2597922">
                  <a:extLst>
                    <a:ext uri="{9D8B030D-6E8A-4147-A177-3AD203B41FA5}">
                      <a16:colId xmlns:a16="http://schemas.microsoft.com/office/drawing/2014/main" val="3812791992"/>
                    </a:ext>
                  </a:extLst>
                </a:gridCol>
              </a:tblGrid>
              <a:tr h="458674">
                <a:tc>
                  <a:txBody>
                    <a:bodyPr/>
                    <a:lstStyle/>
                    <a:p>
                      <a:pPr algn="ctr"/>
                      <a:r>
                        <a:rPr lang="en-IN" sz="2300" dirty="0"/>
                        <a:t>Serial No.</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Contents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Slide No.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804065175"/>
                  </a:ext>
                </a:extLst>
              </a:tr>
              <a:tr h="458674">
                <a:tc>
                  <a:txBody>
                    <a:bodyPr/>
                    <a:lstStyle/>
                    <a:p>
                      <a:pPr algn="ctr"/>
                      <a:r>
                        <a:rPr lang="en-IN" sz="2300"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Abstract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5-6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2641324058"/>
                  </a:ext>
                </a:extLst>
              </a:tr>
              <a:tr h="458674">
                <a:tc>
                  <a:txBody>
                    <a:bodyPr/>
                    <a:lstStyle/>
                    <a:p>
                      <a:pPr algn="ctr"/>
                      <a:r>
                        <a:rPr lang="en-IN" sz="23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7-8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495818654"/>
                  </a:ext>
                </a:extLst>
              </a:tr>
              <a:tr h="458674">
                <a:tc>
                  <a:txBody>
                    <a:bodyPr/>
                    <a:lstStyle/>
                    <a:p>
                      <a:pPr algn="ctr"/>
                      <a:r>
                        <a:rPr lang="en-IN" sz="2300" dirty="0"/>
                        <a:t>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IN" sz="2300" dirty="0"/>
                        <a:t>Motivation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481479501"/>
                  </a:ext>
                </a:extLst>
              </a:tr>
              <a:tr h="458674">
                <a:tc>
                  <a:txBody>
                    <a:bodyPr/>
                    <a:lstStyle/>
                    <a:p>
                      <a:pPr algn="ctr"/>
                      <a:r>
                        <a:rPr lang="en-IN" sz="2300" dirty="0"/>
                        <a:t>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Problem Statement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383571937"/>
                  </a:ext>
                </a:extLst>
              </a:tr>
              <a:tr h="458674">
                <a:tc>
                  <a:txBody>
                    <a:bodyPr/>
                    <a:lstStyle/>
                    <a:p>
                      <a:pPr algn="ctr"/>
                      <a:r>
                        <a:rPr lang="en-IN" sz="2300" dirty="0"/>
                        <a:t>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Objectives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4110011970"/>
                  </a:ext>
                </a:extLst>
              </a:tr>
              <a:tr h="458674">
                <a:tc>
                  <a:txBody>
                    <a:bodyPr/>
                    <a:lstStyle/>
                    <a:p>
                      <a:pPr algn="ctr"/>
                      <a:r>
                        <a:rPr lang="en-IN" sz="2300" dirty="0"/>
                        <a:t>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Literature 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12-15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791144875"/>
                  </a:ext>
                </a:extLst>
              </a:tr>
              <a:tr h="458674">
                <a:tc>
                  <a:txBody>
                    <a:bodyPr/>
                    <a:lstStyle/>
                    <a:p>
                      <a:pPr algn="ctr"/>
                      <a:r>
                        <a:rPr lang="en-IN" sz="2300" dirty="0"/>
                        <a:t>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Methodology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16-25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81635736"/>
                  </a:ext>
                </a:extLst>
              </a:tr>
              <a:tr h="458674">
                <a:tc>
                  <a:txBody>
                    <a:bodyPr/>
                    <a:lstStyle/>
                    <a:p>
                      <a:pPr algn="ctr"/>
                      <a:r>
                        <a:rPr lang="en-US" sz="2300" dirty="0"/>
                        <a:t>8.</a:t>
                      </a:r>
                      <a:endParaRPr lang="en-IN" sz="23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300" dirty="0"/>
                        <a:t>Future Scope</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300" dirty="0"/>
                        <a:t>26</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2871613186"/>
                  </a:ext>
                </a:extLst>
              </a:tr>
              <a:tr h="458674">
                <a:tc>
                  <a:txBody>
                    <a:bodyPr/>
                    <a:lstStyle/>
                    <a:p>
                      <a:pPr algn="ctr"/>
                      <a:r>
                        <a:rPr lang="en-IN" sz="2300" dirty="0"/>
                        <a:t>9.</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Plan</a:t>
                      </a:r>
                      <a:r>
                        <a:rPr lang="en-IN" sz="2300" baseline="0" dirty="0"/>
                        <a:t> of Work</a:t>
                      </a:r>
                      <a:endParaRPr lang="en-I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27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992196500"/>
                  </a:ext>
                </a:extLst>
              </a:tr>
              <a:tr h="458674">
                <a:tc>
                  <a:txBody>
                    <a:bodyPr/>
                    <a:lstStyle/>
                    <a:p>
                      <a:pPr algn="ctr"/>
                      <a:r>
                        <a:rPr lang="en-IN" sz="2300" dirty="0"/>
                        <a:t>10.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IN" sz="2300" dirty="0"/>
                        <a:t>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sz="2300" dirty="0"/>
                        <a:t>28</a:t>
                      </a:r>
                      <a:endParaRPr lang="en-IN" sz="23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3635104128"/>
                  </a:ext>
                </a:extLst>
              </a:tr>
              <a:tr h="458674">
                <a:tc>
                  <a:txBody>
                    <a:bodyPr/>
                    <a:lstStyle/>
                    <a:p>
                      <a:pPr algn="ctr"/>
                      <a:r>
                        <a:rPr lang="en-IN" sz="2300" dirty="0"/>
                        <a:t>11.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IN" sz="2300" dirty="0"/>
                        <a:t>References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w="77470" h="12700" prst="softRound"/>
                      <a:lightRig rig="flood" dir="t"/>
                    </a:cell3D>
                  </a:tcPr>
                </a:tc>
                <a:tc>
                  <a:txBody>
                    <a:bodyPr/>
                    <a:lstStyle/>
                    <a:p>
                      <a:pPr algn="ctr"/>
                      <a:r>
                        <a:rPr lang="en-US" sz="2300" dirty="0"/>
                        <a:t>2</a:t>
                      </a:r>
                      <a:r>
                        <a:rPr lang="en-IN" sz="2300" dirty="0"/>
                        <a:t>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w="77470" h="12700" prst="softRound"/>
                      <a:lightRig rig="flood" dir="t"/>
                    </a:cell3D>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9058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a:xfrm>
            <a:off x="-90585" y="385248"/>
            <a:ext cx="10972800" cy="1143000"/>
          </a:xfrm>
        </p:spPr>
        <p:txBody>
          <a:bodyPr>
            <a:normAutofit/>
          </a:bodyPr>
          <a:lstStyle/>
          <a:p>
            <a:r>
              <a:rPr lang="en-US" sz="6000" b="1" u="sng" dirty="0">
                <a:latin typeface="Times New Roman" panose="02020603050405020304" pitchFamily="18" charset="0"/>
                <a:cs typeface="Times New Roman" panose="02020603050405020304" pitchFamily="18" charset="0"/>
              </a:rPr>
              <a:t>Abstract</a:t>
            </a:r>
          </a:p>
        </p:txBody>
      </p:sp>
      <p:pic>
        <p:nvPicPr>
          <p:cNvPr id="5" name="Content Placeholder 4">
            <a:extLst>
              <a:ext uri="{FF2B5EF4-FFF2-40B4-BE49-F238E27FC236}">
                <a16:creationId xmlns:a16="http://schemas.microsoft.com/office/drawing/2014/main" id="{6254C8D3-14BF-45DE-9828-A6099444F1EC}"/>
              </a:ext>
            </a:extLst>
          </p:cNvPr>
          <p:cNvPicPr>
            <a:picLocks noGrp="1" noChangeAspect="1"/>
          </p:cNvPicPr>
          <p:nvPr>
            <p:ph idx="1"/>
          </p:nvPr>
        </p:nvPicPr>
        <p:blipFill>
          <a:blip r:embed="rId3"/>
          <a:stretch>
            <a:fillRect/>
          </a:stretch>
        </p:blipFill>
        <p:spPr>
          <a:xfrm>
            <a:off x="6666682" y="275353"/>
            <a:ext cx="2422738" cy="1362790"/>
          </a:xfrm>
          <a:prstGeom prst="ellipse">
            <a:avLst/>
          </a:prstGeom>
          <a:ln>
            <a:noFill/>
          </a:ln>
          <a:effectLst>
            <a:softEdge rad="112500"/>
          </a:effectLst>
        </p:spPr>
      </p:pic>
      <p:sp>
        <p:nvSpPr>
          <p:cNvPr id="8" name="TextBox 7">
            <a:extLst>
              <a:ext uri="{FF2B5EF4-FFF2-40B4-BE49-F238E27FC236}">
                <a16:creationId xmlns:a16="http://schemas.microsoft.com/office/drawing/2014/main" id="{494AD5AF-F571-4ECE-9868-20E81F071926}"/>
              </a:ext>
            </a:extLst>
          </p:cNvPr>
          <p:cNvSpPr txBox="1"/>
          <p:nvPr/>
        </p:nvSpPr>
        <p:spPr>
          <a:xfrm>
            <a:off x="304800" y="2113798"/>
            <a:ext cx="10972800" cy="4093428"/>
          </a:xfrm>
          <a:prstGeom prst="rect">
            <a:avLst/>
          </a:prstGeom>
          <a:noFill/>
        </p:spPr>
        <p:txBody>
          <a:bodyPr wrap="square" rtlCol="0">
            <a:spAutoFit/>
          </a:bodyPr>
          <a:lstStyle/>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Designed to compact the current security framework to minimize the time utilization for data retrieval. </a:t>
            </a:r>
            <a:r>
              <a:rPr lang="en-IN" sz="2600"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Equipped with a login constraints for any data modification. </a:t>
            </a: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Time stamping for every login in the system.</a:t>
            </a: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Three interface views in the system which are admin, jail, and inquiry.</a:t>
            </a:r>
          </a:p>
          <a:p>
            <a:pPr algn="just"/>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All the interface view will have different accessibility according to the user.</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4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7E81-3457-45D3-9CB8-A3135621E2F3}"/>
              </a:ext>
            </a:extLst>
          </p:cNvPr>
          <p:cNvSpPr>
            <a:spLocks noGrp="1"/>
          </p:cNvSpPr>
          <p:nvPr>
            <p:ph type="title"/>
          </p:nvPr>
        </p:nvSpPr>
        <p:spPr>
          <a:xfrm>
            <a:off x="762000" y="264479"/>
            <a:ext cx="10972800" cy="1143000"/>
          </a:xfrm>
        </p:spPr>
        <p:txBody>
          <a:bodyPr>
            <a:normAutofit/>
          </a:bodyPr>
          <a:lstStyle/>
          <a:p>
            <a:r>
              <a:rPr lang="en-IN" sz="4800" b="1" u="sng" dirty="0">
                <a:latin typeface="Times New Roman" panose="02020603050405020304" pitchFamily="18" charset="0"/>
                <a:cs typeface="Times New Roman" panose="02020603050405020304" pitchFamily="18" charset="0"/>
              </a:rPr>
              <a:t>Evolution Of Prisoner Set-up</a:t>
            </a:r>
          </a:p>
        </p:txBody>
      </p:sp>
      <p:sp>
        <p:nvSpPr>
          <p:cNvPr id="6" name="TextBox 5">
            <a:extLst>
              <a:ext uri="{FF2B5EF4-FFF2-40B4-BE49-F238E27FC236}">
                <a16:creationId xmlns:a16="http://schemas.microsoft.com/office/drawing/2014/main" id="{31DB7431-FF2B-4705-B1B4-E5A1603ECC41}"/>
              </a:ext>
            </a:extLst>
          </p:cNvPr>
          <p:cNvSpPr txBox="1"/>
          <p:nvPr/>
        </p:nvSpPr>
        <p:spPr>
          <a:xfrm>
            <a:off x="9194799" y="1989213"/>
            <a:ext cx="3068321"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Scale:</a:t>
            </a:r>
          </a:p>
          <a:p>
            <a:r>
              <a:rPr lang="en-IN" sz="2000" b="1" dirty="0">
                <a:latin typeface="Times New Roman" panose="02020603050405020304" pitchFamily="18" charset="0"/>
                <a:cs typeface="Times New Roman" panose="02020603050405020304" pitchFamily="18" charset="0"/>
              </a:rPr>
              <a:t>X axis</a:t>
            </a:r>
            <a:r>
              <a:rPr lang="en-IN" sz="2000" dirty="0">
                <a:latin typeface="Times New Roman" panose="02020603050405020304" pitchFamily="18" charset="0"/>
                <a:cs typeface="Times New Roman" panose="02020603050405020304" pitchFamily="18" charset="0"/>
              </a:rPr>
              <a:t>: Growth Percentage</a:t>
            </a:r>
          </a:p>
          <a:p>
            <a:r>
              <a:rPr lang="en-IN" sz="2000" b="1" dirty="0">
                <a:latin typeface="Times New Roman" panose="02020603050405020304" pitchFamily="18" charset="0"/>
                <a:cs typeface="Times New Roman" panose="02020603050405020304" pitchFamily="18" charset="0"/>
              </a:rPr>
              <a:t>Y axis</a:t>
            </a:r>
            <a:r>
              <a:rPr lang="en-IN" sz="2000" dirty="0">
                <a:latin typeface="Times New Roman" panose="02020603050405020304" pitchFamily="18" charset="0"/>
                <a:cs typeface="Times New Roman" panose="02020603050405020304" pitchFamily="18" charset="0"/>
              </a:rPr>
              <a:t>: Year</a:t>
            </a:r>
          </a:p>
        </p:txBody>
      </p:sp>
      <p:sp>
        <p:nvSpPr>
          <p:cNvPr id="4" name="TextBox 3"/>
          <p:cNvSpPr txBox="1"/>
          <p:nvPr/>
        </p:nvSpPr>
        <p:spPr>
          <a:xfrm>
            <a:off x="2760292" y="5853869"/>
            <a:ext cx="4442242" cy="1015663"/>
          </a:xfrm>
          <a:prstGeom prst="rect">
            <a:avLst/>
          </a:prstGeom>
          <a:noFill/>
        </p:spPr>
        <p:txBody>
          <a:bodyPr wrap="none" rtlCol="0">
            <a:spAutoFit/>
          </a:bodyPr>
          <a:lstStyle/>
          <a:p>
            <a:r>
              <a:rPr lang="en-IN" sz="1000" b="1" dirty="0">
                <a:latin typeface="Times New Roman" panose="02020603050405020304" pitchFamily="18" charset="0"/>
                <a:cs typeface="Times New Roman" panose="02020603050405020304" pitchFamily="18" charset="0"/>
              </a:rPr>
              <a:t>                           Fig .1 Evolution in growth of prison setup </a:t>
            </a:r>
          </a:p>
          <a:p>
            <a:endParaRPr lang="en-IN" sz="1000" b="1" i="1" dirty="0">
              <a:latin typeface="Times New Roman" panose="02020603050405020304" pitchFamily="18" charset="0"/>
              <a:cs typeface="Times New Roman" panose="02020603050405020304" pitchFamily="18" charset="0"/>
            </a:endParaRPr>
          </a:p>
          <a:p>
            <a:r>
              <a:rPr lang="en-IN" sz="1000" b="1" dirty="0">
                <a:latin typeface="Times New Roman" panose="02020603050405020304" pitchFamily="18" charset="0"/>
                <a:cs typeface="Times New Roman" panose="02020603050405020304" pitchFamily="18" charset="0"/>
              </a:rPr>
              <a:t>The above graph is between development in percentage and years. Basically,</a:t>
            </a:r>
          </a:p>
          <a:p>
            <a:r>
              <a:rPr lang="en-IN" sz="1000" b="1" dirty="0">
                <a:latin typeface="Times New Roman" panose="02020603050405020304" pitchFamily="18" charset="0"/>
                <a:cs typeface="Times New Roman" panose="02020603050405020304" pitchFamily="18" charset="0"/>
              </a:rPr>
              <a:t>this graph shows that how prison management era is increasing year by year \</a:t>
            </a:r>
          </a:p>
          <a:p>
            <a:r>
              <a:rPr lang="en-IN" sz="1000" b="1" dirty="0">
                <a:latin typeface="Times New Roman" panose="02020603050405020304" pitchFamily="18" charset="0"/>
                <a:cs typeface="Times New Roman" panose="02020603050405020304" pitchFamily="18" charset="0"/>
              </a:rPr>
              <a:t>in different Sectors</a:t>
            </a:r>
            <a:endParaRPr lang="en-IN" sz="1000" b="1" i="1" dirty="0">
              <a:latin typeface="Times New Roman" panose="02020603050405020304" pitchFamily="18" charset="0"/>
              <a:cs typeface="Times New Roman" panose="02020603050405020304" pitchFamily="18" charset="0"/>
            </a:endParaRPr>
          </a:p>
          <a:p>
            <a:endParaRPr lang="en-IN" sz="1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16EF2AB-8F03-42E4-B826-8A78858CA54E}"/>
              </a:ext>
            </a:extLst>
          </p:cNvPr>
          <p:cNvPicPr>
            <a:picLocks noChangeAspect="1"/>
          </p:cNvPicPr>
          <p:nvPr/>
        </p:nvPicPr>
        <p:blipFill>
          <a:blip r:embed="rId2"/>
          <a:stretch>
            <a:fillRect/>
          </a:stretch>
        </p:blipFill>
        <p:spPr>
          <a:xfrm>
            <a:off x="1285197" y="1498342"/>
            <a:ext cx="7392432" cy="4115374"/>
          </a:xfrm>
          <a:prstGeom prst="rect">
            <a:avLst/>
          </a:prstGeom>
        </p:spPr>
      </p:pic>
    </p:spTree>
    <p:extLst>
      <p:ext uri="{BB962C8B-B14F-4D97-AF65-F5344CB8AC3E}">
        <p14:creationId xmlns:p14="http://schemas.microsoft.com/office/powerpoint/2010/main" val="16825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23F-66EE-4A69-ABEB-0D8E62C3DCF9}"/>
              </a:ext>
            </a:extLst>
          </p:cNvPr>
          <p:cNvSpPr>
            <a:spLocks noGrp="1"/>
          </p:cNvSpPr>
          <p:nvPr>
            <p:ph type="title"/>
          </p:nvPr>
        </p:nvSpPr>
        <p:spPr>
          <a:xfrm>
            <a:off x="-385817" y="447458"/>
            <a:ext cx="12192000" cy="564910"/>
          </a:xfrm>
        </p:spPr>
        <p:txBody>
          <a:bodyPr>
            <a:noAutofit/>
          </a:bodyPr>
          <a:lstStyle/>
          <a:p>
            <a:r>
              <a:rPr lang="en-US" sz="6000" b="1" u="sng" dirty="0">
                <a:solidFill>
                  <a:schemeClr val="tx1"/>
                </a:solidFill>
                <a:latin typeface="Times New Roman" panose="020206030504050203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B9273045-9427-4EA4-91AE-40D420012727}"/>
              </a:ext>
            </a:extLst>
          </p:cNvPr>
          <p:cNvSpPr txBox="1"/>
          <p:nvPr/>
        </p:nvSpPr>
        <p:spPr>
          <a:xfrm>
            <a:off x="111760" y="1793894"/>
            <a:ext cx="11968480" cy="4339650"/>
          </a:xfrm>
          <a:prstGeom prst="rect">
            <a:avLst/>
          </a:prstGeom>
          <a:noFill/>
        </p:spPr>
        <p:txBody>
          <a:bodyPr wrap="square" rtlCol="0">
            <a:spAutoFit/>
          </a:bodyPr>
          <a:lstStyle/>
          <a:p>
            <a:pPr marL="342900" indent="-342900" algn="just">
              <a:buFont typeface="Wingdings" panose="05000000000000000000" pitchFamily="2" charset="2"/>
              <a:buChar char="§"/>
            </a:pPr>
            <a:r>
              <a:rPr lang="en-US" sz="2300" dirty="0">
                <a:latin typeface="Times New Roman" panose="02020603050405020304" pitchFamily="18" charset="0"/>
                <a:cs typeface="Times New Roman" panose="02020603050405020304" pitchFamily="18" charset="0"/>
              </a:rPr>
              <a:t>A set up that is made for the Central level data where many tasks can be performed.</a:t>
            </a:r>
          </a:p>
          <a:p>
            <a:pPr marL="342900" indent="-342900" algn="just">
              <a:buFont typeface="Wingdings" panose="05000000000000000000" pitchFamily="2" charset="2"/>
              <a:buChar char="§"/>
            </a:pPr>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300" dirty="0">
                <a:latin typeface="Times New Roman" panose="02020603050405020304" pitchFamily="18" charset="0"/>
                <a:cs typeface="Times New Roman" panose="02020603050405020304" pitchFamily="18" charset="0"/>
              </a:rPr>
              <a:t>For the security layer, we have given grant access to the interfaces according to their need.</a:t>
            </a:r>
          </a:p>
          <a:p>
            <a:pPr marL="342900" indent="-342900" algn="just">
              <a:buFont typeface="Wingdings" panose="05000000000000000000" pitchFamily="2" charset="2"/>
              <a:buChar char="§"/>
            </a:pPr>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300" dirty="0">
                <a:latin typeface="Times New Roman" panose="02020603050405020304" pitchFamily="18" charset="0"/>
                <a:cs typeface="Times New Roman" panose="02020603050405020304" pitchFamily="18" charset="0"/>
              </a:rPr>
              <a:t>There will be three interfaces in this setup which are :</a:t>
            </a:r>
          </a:p>
          <a:p>
            <a:pPr marL="1428727" lvl="2" indent="-514350" algn="just">
              <a:buFont typeface="+mj-lt"/>
              <a:buAutoNum type="romanLcPeriod"/>
            </a:pPr>
            <a:r>
              <a:rPr lang="en-US" sz="2300" dirty="0">
                <a:latin typeface="Times New Roman" panose="02020603050405020304" pitchFamily="18" charset="0"/>
                <a:cs typeface="Times New Roman" panose="02020603050405020304" pitchFamily="18" charset="0"/>
              </a:rPr>
              <a:t>Administration Login </a:t>
            </a:r>
          </a:p>
          <a:p>
            <a:pPr marL="1428727" lvl="2" indent="-514350" algn="just">
              <a:buFont typeface="+mj-lt"/>
              <a:buAutoNum type="romanLcPeriod"/>
            </a:pPr>
            <a:r>
              <a:rPr lang="en-US" sz="2300" dirty="0">
                <a:latin typeface="Times New Roman" panose="02020603050405020304" pitchFamily="18" charset="0"/>
                <a:cs typeface="Times New Roman" panose="02020603050405020304" pitchFamily="18" charset="0"/>
              </a:rPr>
              <a:t>Police Login </a:t>
            </a:r>
          </a:p>
          <a:p>
            <a:pPr marL="1428727" lvl="2" indent="-514350" algn="just">
              <a:buFont typeface="+mj-lt"/>
              <a:buAutoNum type="romanLcPeriod"/>
            </a:pPr>
            <a:r>
              <a:rPr lang="en-US" sz="2300" dirty="0">
                <a:latin typeface="Times New Roman" panose="02020603050405020304" pitchFamily="18" charset="0"/>
                <a:cs typeface="Times New Roman" panose="02020603050405020304" pitchFamily="18" charset="0"/>
              </a:rPr>
              <a:t>Jailor Login.</a:t>
            </a:r>
          </a:p>
          <a:p>
            <a:pPr marL="342900" indent="-342900" algn="just">
              <a:buFont typeface="Wingdings" panose="05000000000000000000" pitchFamily="2" charset="2"/>
              <a:buChar char="§"/>
            </a:pPr>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300" dirty="0">
                <a:latin typeface="Times New Roman" panose="02020603050405020304" pitchFamily="18" charset="0"/>
                <a:cs typeface="Times New Roman" panose="02020603050405020304" pitchFamily="18" charset="0"/>
              </a:rPr>
              <a:t>Three login attempts will be provided for all the above three interfaces.</a:t>
            </a:r>
          </a:p>
          <a:p>
            <a:pPr algn="just"/>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300" dirty="0">
                <a:latin typeface="Times New Roman" panose="02020603050405020304" pitchFamily="18" charset="0"/>
                <a:cs typeface="Times New Roman" panose="02020603050405020304" pitchFamily="18" charset="0"/>
              </a:rPr>
              <a:t>The user can also fetch the required document’s soft copy in the different formats.</a:t>
            </a:r>
            <a:endParaRPr lang="en-IN" sz="23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2CDB9BA-33AB-404D-B4E3-744FB53CF8B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2000"/>
                    </a14:imgEffect>
                    <a14:imgEffect>
                      <a14:colorTemperature colorTemp="7200"/>
                    </a14:imgEffect>
                    <a14:imgEffect>
                      <a14:brightnessContrast bright="20000" contrast="-40000"/>
                    </a14:imgEffect>
                  </a14:imgLayer>
                </a14:imgProps>
              </a:ext>
            </a:extLst>
          </a:blip>
          <a:srcRect l="7785" t="15092" r="6449" b="7924"/>
          <a:stretch/>
        </p:blipFill>
        <p:spPr>
          <a:xfrm>
            <a:off x="8234680" y="289558"/>
            <a:ext cx="2550956" cy="1310642"/>
          </a:xfrm>
          <a:prstGeom prst="rect">
            <a:avLst/>
          </a:prstGeom>
          <a:ln>
            <a:noFill/>
          </a:ln>
          <a:effectLst>
            <a:softEdge rad="112500"/>
          </a:effectLst>
        </p:spPr>
      </p:pic>
    </p:spTree>
    <p:extLst>
      <p:ext uri="{BB962C8B-B14F-4D97-AF65-F5344CB8AC3E}">
        <p14:creationId xmlns:p14="http://schemas.microsoft.com/office/powerpoint/2010/main" val="329144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05021E-FC5A-4E5C-8D58-08215BBB4913}"/>
              </a:ext>
            </a:extLst>
          </p:cNvPr>
          <p:cNvSpPr/>
          <p:nvPr/>
        </p:nvSpPr>
        <p:spPr>
          <a:xfrm>
            <a:off x="4908171" y="1093960"/>
            <a:ext cx="1605170" cy="865467"/>
          </a:xfrm>
          <a:prstGeom prst="rect">
            <a:avLst/>
          </a:prstGeom>
          <a:solidFill>
            <a:schemeClr val="accent4">
              <a:lumMod val="60000"/>
              <a:lumOff val="40000"/>
            </a:schemeClr>
          </a:solidFill>
          <a:effectLst>
            <a:outerShdw blurRad="40000" dist="20000" dir="5400000" rotWithShape="0">
              <a:srgbClr val="000000">
                <a:alpha val="38000"/>
              </a:srgbClr>
            </a:outerShdw>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dirty="0"/>
              <a:t>Log-in</a:t>
            </a:r>
          </a:p>
        </p:txBody>
      </p:sp>
      <p:sp>
        <p:nvSpPr>
          <p:cNvPr id="63" name="TextBox 62">
            <a:extLst>
              <a:ext uri="{FF2B5EF4-FFF2-40B4-BE49-F238E27FC236}">
                <a16:creationId xmlns:a16="http://schemas.microsoft.com/office/drawing/2014/main" id="{BE5E58A3-66BE-41DB-9D0E-A22E59CA5045}"/>
              </a:ext>
            </a:extLst>
          </p:cNvPr>
          <p:cNvSpPr txBox="1"/>
          <p:nvPr/>
        </p:nvSpPr>
        <p:spPr>
          <a:xfrm>
            <a:off x="2035183" y="57661"/>
            <a:ext cx="10826420" cy="954107"/>
          </a:xfrm>
          <a:prstGeom prst="rect">
            <a:avLst/>
          </a:prstGeom>
          <a:noFill/>
        </p:spPr>
        <p:txBody>
          <a:bodyPr wrap="square" rtlCol="0">
            <a:spAutoFit/>
          </a:bodyPr>
          <a:lstStyle/>
          <a:p>
            <a:pPr algn="just"/>
            <a:r>
              <a:rPr lang="en-IN" sz="5600" b="1" u="sng" dirty="0">
                <a:latin typeface="Times New Roman" panose="02020603050405020304" pitchFamily="18" charset="0"/>
                <a:cs typeface="Times New Roman" panose="02020603050405020304" pitchFamily="18" charset="0"/>
              </a:rPr>
              <a:t>Accessibility Distribution</a:t>
            </a:r>
          </a:p>
        </p:txBody>
      </p:sp>
      <p:sp>
        <p:nvSpPr>
          <p:cNvPr id="4" name="Rectangle: Rounded Corners 3">
            <a:extLst>
              <a:ext uri="{FF2B5EF4-FFF2-40B4-BE49-F238E27FC236}">
                <a16:creationId xmlns:a16="http://schemas.microsoft.com/office/drawing/2014/main" id="{6ECACFA2-048E-42A6-874A-6FFCA7B9160B}"/>
              </a:ext>
            </a:extLst>
          </p:cNvPr>
          <p:cNvSpPr/>
          <p:nvPr/>
        </p:nvSpPr>
        <p:spPr>
          <a:xfrm>
            <a:off x="1106611" y="2858653"/>
            <a:ext cx="1727200" cy="7431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Administration Login</a:t>
            </a:r>
          </a:p>
        </p:txBody>
      </p:sp>
      <p:sp>
        <p:nvSpPr>
          <p:cNvPr id="46" name="Rectangle: Rounded Corners 45">
            <a:extLst>
              <a:ext uri="{FF2B5EF4-FFF2-40B4-BE49-F238E27FC236}">
                <a16:creationId xmlns:a16="http://schemas.microsoft.com/office/drawing/2014/main" id="{AC9E3A52-1A43-4544-B222-50A34F76CE56}"/>
              </a:ext>
            </a:extLst>
          </p:cNvPr>
          <p:cNvSpPr/>
          <p:nvPr/>
        </p:nvSpPr>
        <p:spPr>
          <a:xfrm>
            <a:off x="5047087" y="2761405"/>
            <a:ext cx="1466254" cy="830765"/>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Police Login</a:t>
            </a:r>
          </a:p>
        </p:txBody>
      </p:sp>
      <p:sp>
        <p:nvSpPr>
          <p:cNvPr id="48" name="Rectangle: Rounded Corners 47">
            <a:extLst>
              <a:ext uri="{FF2B5EF4-FFF2-40B4-BE49-F238E27FC236}">
                <a16:creationId xmlns:a16="http://schemas.microsoft.com/office/drawing/2014/main" id="{02CB25ED-7A93-4B5B-A73C-57DBAB1C9416}"/>
              </a:ext>
            </a:extLst>
          </p:cNvPr>
          <p:cNvSpPr/>
          <p:nvPr/>
        </p:nvSpPr>
        <p:spPr>
          <a:xfrm>
            <a:off x="8726617" y="2783351"/>
            <a:ext cx="1727200" cy="743129"/>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Jailor Login</a:t>
            </a:r>
          </a:p>
        </p:txBody>
      </p:sp>
      <p:sp>
        <p:nvSpPr>
          <p:cNvPr id="74" name="Rectangle: Rounded Corners 73">
            <a:extLst>
              <a:ext uri="{FF2B5EF4-FFF2-40B4-BE49-F238E27FC236}">
                <a16:creationId xmlns:a16="http://schemas.microsoft.com/office/drawing/2014/main" id="{EF4C40CC-0481-44C2-9F33-CA88E5438DDE}"/>
              </a:ext>
            </a:extLst>
          </p:cNvPr>
          <p:cNvSpPr/>
          <p:nvPr/>
        </p:nvSpPr>
        <p:spPr>
          <a:xfrm>
            <a:off x="190842" y="4921773"/>
            <a:ext cx="1189283"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Prisoner Entry</a:t>
            </a:r>
          </a:p>
        </p:txBody>
      </p:sp>
      <p:cxnSp>
        <p:nvCxnSpPr>
          <p:cNvPr id="6" name="Connector: Elbow 5">
            <a:extLst>
              <a:ext uri="{FF2B5EF4-FFF2-40B4-BE49-F238E27FC236}">
                <a16:creationId xmlns:a16="http://schemas.microsoft.com/office/drawing/2014/main" id="{5F177ED7-4F48-43DB-95F3-0BD4A4B17034}"/>
              </a:ext>
            </a:extLst>
          </p:cNvPr>
          <p:cNvCxnSpPr>
            <a:cxnSpLocks/>
            <a:endCxn id="4" idx="0"/>
          </p:cNvCxnSpPr>
          <p:nvPr/>
        </p:nvCxnSpPr>
        <p:spPr>
          <a:xfrm rot="10800000" flipV="1">
            <a:off x="1970211" y="2488885"/>
            <a:ext cx="4080516" cy="36976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onnector: Elbow 75">
            <a:extLst>
              <a:ext uri="{FF2B5EF4-FFF2-40B4-BE49-F238E27FC236}">
                <a16:creationId xmlns:a16="http://schemas.microsoft.com/office/drawing/2014/main" id="{652AC3CA-EF88-45B3-8D8D-BD2EA4B592E9}"/>
              </a:ext>
            </a:extLst>
          </p:cNvPr>
          <p:cNvCxnSpPr>
            <a:cxnSpLocks/>
          </p:cNvCxnSpPr>
          <p:nvPr/>
        </p:nvCxnSpPr>
        <p:spPr>
          <a:xfrm rot="5400000">
            <a:off x="5376426" y="2369384"/>
            <a:ext cx="784042" cy="127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EA7775EA-76FA-4380-B57B-03BFE0798788}"/>
              </a:ext>
            </a:extLst>
          </p:cNvPr>
          <p:cNvCxnSpPr>
            <a:cxnSpLocks/>
            <a:endCxn id="48" idx="0"/>
          </p:cNvCxnSpPr>
          <p:nvPr/>
        </p:nvCxnSpPr>
        <p:spPr>
          <a:xfrm>
            <a:off x="6050727" y="2488884"/>
            <a:ext cx="3539490" cy="29446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92" name="Rectangle: Rounded Corners 91">
            <a:extLst>
              <a:ext uri="{FF2B5EF4-FFF2-40B4-BE49-F238E27FC236}">
                <a16:creationId xmlns:a16="http://schemas.microsoft.com/office/drawing/2014/main" id="{1E32EDF0-107F-412D-8A2E-A2982F8162BA}"/>
              </a:ext>
            </a:extLst>
          </p:cNvPr>
          <p:cNvSpPr/>
          <p:nvPr/>
        </p:nvSpPr>
        <p:spPr>
          <a:xfrm>
            <a:off x="1684527" y="4952569"/>
            <a:ext cx="1452978" cy="994948"/>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bg1"/>
                </a:solidFill>
              </a:rPr>
              <a:t>Prisoner Attendance</a:t>
            </a:r>
          </a:p>
        </p:txBody>
      </p:sp>
      <p:sp>
        <p:nvSpPr>
          <p:cNvPr id="93" name="Rectangle: Rounded Corners 92">
            <a:extLst>
              <a:ext uri="{FF2B5EF4-FFF2-40B4-BE49-F238E27FC236}">
                <a16:creationId xmlns:a16="http://schemas.microsoft.com/office/drawing/2014/main" id="{114B2C1D-533C-4CF9-8511-2C225A294A65}"/>
              </a:ext>
            </a:extLst>
          </p:cNvPr>
          <p:cNvSpPr/>
          <p:nvPr/>
        </p:nvSpPr>
        <p:spPr>
          <a:xfrm>
            <a:off x="5257531" y="4915867"/>
            <a:ext cx="1168441"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Prisoner Details</a:t>
            </a:r>
          </a:p>
        </p:txBody>
      </p:sp>
      <p:sp>
        <p:nvSpPr>
          <p:cNvPr id="94" name="Rectangle: Rounded Corners 93">
            <a:extLst>
              <a:ext uri="{FF2B5EF4-FFF2-40B4-BE49-F238E27FC236}">
                <a16:creationId xmlns:a16="http://schemas.microsoft.com/office/drawing/2014/main" id="{13C44D08-064D-4DA8-97DA-BAB5D9CD3ACA}"/>
              </a:ext>
            </a:extLst>
          </p:cNvPr>
          <p:cNvSpPr/>
          <p:nvPr/>
        </p:nvSpPr>
        <p:spPr>
          <a:xfrm>
            <a:off x="3733416" y="4943044"/>
            <a:ext cx="1168441"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Release Prisoner</a:t>
            </a:r>
          </a:p>
        </p:txBody>
      </p:sp>
      <p:sp>
        <p:nvSpPr>
          <p:cNvPr id="95" name="Rectangle: Rounded Corners 94">
            <a:extLst>
              <a:ext uri="{FF2B5EF4-FFF2-40B4-BE49-F238E27FC236}">
                <a16:creationId xmlns:a16="http://schemas.microsoft.com/office/drawing/2014/main" id="{0647009F-5BB9-43E7-826B-08CEAAE0EE7C}"/>
              </a:ext>
            </a:extLst>
          </p:cNvPr>
          <p:cNvSpPr/>
          <p:nvPr/>
        </p:nvSpPr>
        <p:spPr>
          <a:xfrm>
            <a:off x="7213349" y="4929623"/>
            <a:ext cx="1214247"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Search Prisoner</a:t>
            </a:r>
          </a:p>
        </p:txBody>
      </p:sp>
      <p:sp>
        <p:nvSpPr>
          <p:cNvPr id="96" name="Rectangle: Rounded Corners 95">
            <a:extLst>
              <a:ext uri="{FF2B5EF4-FFF2-40B4-BE49-F238E27FC236}">
                <a16:creationId xmlns:a16="http://schemas.microsoft.com/office/drawing/2014/main" id="{4006BFAF-C0CF-4DD0-BF41-437B74F25E78}"/>
              </a:ext>
            </a:extLst>
          </p:cNvPr>
          <p:cNvSpPr/>
          <p:nvPr/>
        </p:nvSpPr>
        <p:spPr>
          <a:xfrm>
            <a:off x="8870267" y="4921773"/>
            <a:ext cx="1214247"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Prison File</a:t>
            </a:r>
          </a:p>
        </p:txBody>
      </p:sp>
      <p:sp>
        <p:nvSpPr>
          <p:cNvPr id="97" name="Rectangle: Rounded Corners 96">
            <a:extLst>
              <a:ext uri="{FF2B5EF4-FFF2-40B4-BE49-F238E27FC236}">
                <a16:creationId xmlns:a16="http://schemas.microsoft.com/office/drawing/2014/main" id="{2DC2FDF6-74E6-4FC2-B205-CA989E39CB42}"/>
              </a:ext>
            </a:extLst>
          </p:cNvPr>
          <p:cNvSpPr/>
          <p:nvPr/>
        </p:nvSpPr>
        <p:spPr>
          <a:xfrm>
            <a:off x="10698203" y="4921773"/>
            <a:ext cx="1072272" cy="997129"/>
          </a:xfrm>
          <a:prstGeom prst="roundRect">
            <a:avLst/>
          </a:prstGeom>
          <a:solidFill>
            <a:srgbClr val="DFB313"/>
          </a:solidFill>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Log-in Record</a:t>
            </a:r>
          </a:p>
        </p:txBody>
      </p:sp>
      <p:cxnSp>
        <p:nvCxnSpPr>
          <p:cNvPr id="185" name="Connector: Elbow 184">
            <a:extLst>
              <a:ext uri="{FF2B5EF4-FFF2-40B4-BE49-F238E27FC236}">
                <a16:creationId xmlns:a16="http://schemas.microsoft.com/office/drawing/2014/main" id="{30940F56-BB30-4271-A688-F80095FC7403}"/>
              </a:ext>
            </a:extLst>
          </p:cNvPr>
          <p:cNvCxnSpPr>
            <a:cxnSpLocks/>
            <a:stCxn id="4" idx="2"/>
          </p:cNvCxnSpPr>
          <p:nvPr/>
        </p:nvCxnSpPr>
        <p:spPr>
          <a:xfrm rot="5400000">
            <a:off x="687118" y="3648523"/>
            <a:ext cx="1329835" cy="123635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Connector: Elbow 185">
            <a:extLst>
              <a:ext uri="{FF2B5EF4-FFF2-40B4-BE49-F238E27FC236}">
                <a16:creationId xmlns:a16="http://schemas.microsoft.com/office/drawing/2014/main" id="{80405639-F378-47FA-8EB9-A5884EE61952}"/>
              </a:ext>
            </a:extLst>
          </p:cNvPr>
          <p:cNvCxnSpPr>
            <a:cxnSpLocks/>
          </p:cNvCxnSpPr>
          <p:nvPr/>
        </p:nvCxnSpPr>
        <p:spPr>
          <a:xfrm rot="16200000" flipH="1">
            <a:off x="1510322" y="4113344"/>
            <a:ext cx="1319860" cy="37827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Connector: Elbow 190">
            <a:extLst>
              <a:ext uri="{FF2B5EF4-FFF2-40B4-BE49-F238E27FC236}">
                <a16:creationId xmlns:a16="http://schemas.microsoft.com/office/drawing/2014/main" id="{0B571C46-4BB4-4607-AB6A-5FD15F5553C5}"/>
              </a:ext>
            </a:extLst>
          </p:cNvPr>
          <p:cNvCxnSpPr>
            <a:cxnSpLocks/>
          </p:cNvCxnSpPr>
          <p:nvPr/>
        </p:nvCxnSpPr>
        <p:spPr>
          <a:xfrm>
            <a:off x="2367810" y="4297495"/>
            <a:ext cx="8814904" cy="66491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5" name="Straight Arrow Connector 204">
            <a:extLst>
              <a:ext uri="{FF2B5EF4-FFF2-40B4-BE49-F238E27FC236}">
                <a16:creationId xmlns:a16="http://schemas.microsoft.com/office/drawing/2014/main" id="{794BBB1C-A4AC-446D-AAF6-FBF1B6D5786B}"/>
              </a:ext>
            </a:extLst>
          </p:cNvPr>
          <p:cNvCxnSpPr>
            <a:cxnSpLocks/>
          </p:cNvCxnSpPr>
          <p:nvPr/>
        </p:nvCxnSpPr>
        <p:spPr>
          <a:xfrm>
            <a:off x="4266011" y="4287970"/>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6" name="Straight Arrow Connector 205">
            <a:extLst>
              <a:ext uri="{FF2B5EF4-FFF2-40B4-BE49-F238E27FC236}">
                <a16:creationId xmlns:a16="http://schemas.microsoft.com/office/drawing/2014/main" id="{6C78AD40-D57A-403C-ABA1-BF3EBB95ED4A}"/>
              </a:ext>
            </a:extLst>
          </p:cNvPr>
          <p:cNvCxnSpPr/>
          <p:nvPr/>
        </p:nvCxnSpPr>
        <p:spPr>
          <a:xfrm>
            <a:off x="5799604" y="4260793"/>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7" name="Straight Arrow Connector 206">
            <a:extLst>
              <a:ext uri="{FF2B5EF4-FFF2-40B4-BE49-F238E27FC236}">
                <a16:creationId xmlns:a16="http://schemas.microsoft.com/office/drawing/2014/main" id="{E3AC6082-F9E8-48AB-8106-B1A7A95B45EE}"/>
              </a:ext>
            </a:extLst>
          </p:cNvPr>
          <p:cNvCxnSpPr/>
          <p:nvPr/>
        </p:nvCxnSpPr>
        <p:spPr>
          <a:xfrm>
            <a:off x="8122931" y="4287204"/>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8" name="Straight Arrow Connector 207">
            <a:extLst>
              <a:ext uri="{FF2B5EF4-FFF2-40B4-BE49-F238E27FC236}">
                <a16:creationId xmlns:a16="http://schemas.microsoft.com/office/drawing/2014/main" id="{874D07FF-C3F9-4E03-A6E9-39380C90BB7F}"/>
              </a:ext>
            </a:extLst>
          </p:cNvPr>
          <p:cNvCxnSpPr/>
          <p:nvPr/>
        </p:nvCxnSpPr>
        <p:spPr>
          <a:xfrm>
            <a:off x="9414404" y="4266699"/>
            <a:ext cx="1" cy="6649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0" name="Straight Connector 229">
            <a:extLst>
              <a:ext uri="{FF2B5EF4-FFF2-40B4-BE49-F238E27FC236}">
                <a16:creationId xmlns:a16="http://schemas.microsoft.com/office/drawing/2014/main" id="{FBCD27D3-283D-4D98-AF26-5B0296E7F73B}"/>
              </a:ext>
            </a:extLst>
          </p:cNvPr>
          <p:cNvCxnSpPr>
            <a:cxnSpLocks/>
            <a:stCxn id="48" idx="2"/>
          </p:cNvCxnSpPr>
          <p:nvPr/>
        </p:nvCxnSpPr>
        <p:spPr>
          <a:xfrm>
            <a:off x="9590217" y="3526480"/>
            <a:ext cx="0" cy="311607"/>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42" name="Straight Connector 241">
            <a:extLst>
              <a:ext uri="{FF2B5EF4-FFF2-40B4-BE49-F238E27FC236}">
                <a16:creationId xmlns:a16="http://schemas.microsoft.com/office/drawing/2014/main" id="{DA6B87FB-C1D8-4FD7-ACB4-EA9782C2659C}"/>
              </a:ext>
            </a:extLst>
          </p:cNvPr>
          <p:cNvCxnSpPr/>
          <p:nvPr/>
        </p:nvCxnSpPr>
        <p:spPr>
          <a:xfrm flipH="1">
            <a:off x="944055" y="3838087"/>
            <a:ext cx="8646162"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44" name="Straight Arrow Connector 243">
            <a:extLst>
              <a:ext uri="{FF2B5EF4-FFF2-40B4-BE49-F238E27FC236}">
                <a16:creationId xmlns:a16="http://schemas.microsoft.com/office/drawing/2014/main" id="{C82C0A2F-4CE2-4405-9FEF-1F1925E7AD92}"/>
              </a:ext>
            </a:extLst>
          </p:cNvPr>
          <p:cNvCxnSpPr>
            <a:cxnSpLocks/>
          </p:cNvCxnSpPr>
          <p:nvPr/>
        </p:nvCxnSpPr>
        <p:spPr>
          <a:xfrm>
            <a:off x="944055" y="3838087"/>
            <a:ext cx="0" cy="10935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5" name="Straight Arrow Connector 244">
            <a:extLst>
              <a:ext uri="{FF2B5EF4-FFF2-40B4-BE49-F238E27FC236}">
                <a16:creationId xmlns:a16="http://schemas.microsoft.com/office/drawing/2014/main" id="{8FFAAF67-10CE-40A6-9E55-D40E8F2EA447}"/>
              </a:ext>
            </a:extLst>
          </p:cNvPr>
          <p:cNvCxnSpPr>
            <a:cxnSpLocks/>
          </p:cNvCxnSpPr>
          <p:nvPr/>
        </p:nvCxnSpPr>
        <p:spPr>
          <a:xfrm>
            <a:off x="2620455" y="3805242"/>
            <a:ext cx="0" cy="11078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6" name="Straight Arrow Connector 245">
            <a:extLst>
              <a:ext uri="{FF2B5EF4-FFF2-40B4-BE49-F238E27FC236}">
                <a16:creationId xmlns:a16="http://schemas.microsoft.com/office/drawing/2014/main" id="{F0E00074-F340-4D76-BAF5-FC88356F1DBF}"/>
              </a:ext>
            </a:extLst>
          </p:cNvPr>
          <p:cNvCxnSpPr>
            <a:cxnSpLocks/>
          </p:cNvCxnSpPr>
          <p:nvPr/>
        </p:nvCxnSpPr>
        <p:spPr>
          <a:xfrm>
            <a:off x="5590756" y="3841763"/>
            <a:ext cx="0" cy="10917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7" name="Straight Arrow Connector 246">
            <a:extLst>
              <a:ext uri="{FF2B5EF4-FFF2-40B4-BE49-F238E27FC236}">
                <a16:creationId xmlns:a16="http://schemas.microsoft.com/office/drawing/2014/main" id="{05E879D5-4A70-499C-8157-9EBA178D466F}"/>
              </a:ext>
            </a:extLst>
          </p:cNvPr>
          <p:cNvCxnSpPr>
            <a:cxnSpLocks/>
          </p:cNvCxnSpPr>
          <p:nvPr/>
        </p:nvCxnSpPr>
        <p:spPr>
          <a:xfrm>
            <a:off x="7768847" y="3862374"/>
            <a:ext cx="0" cy="110311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8" name="Straight Arrow Connector 247">
            <a:extLst>
              <a:ext uri="{FF2B5EF4-FFF2-40B4-BE49-F238E27FC236}">
                <a16:creationId xmlns:a16="http://schemas.microsoft.com/office/drawing/2014/main" id="{D03902E7-EDD6-42BB-B6EE-9685BA27605E}"/>
              </a:ext>
            </a:extLst>
          </p:cNvPr>
          <p:cNvCxnSpPr>
            <a:cxnSpLocks/>
          </p:cNvCxnSpPr>
          <p:nvPr/>
        </p:nvCxnSpPr>
        <p:spPr>
          <a:xfrm>
            <a:off x="10961815" y="3870933"/>
            <a:ext cx="0" cy="1060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0" name="Straight Connector 249">
            <a:extLst>
              <a:ext uri="{FF2B5EF4-FFF2-40B4-BE49-F238E27FC236}">
                <a16:creationId xmlns:a16="http://schemas.microsoft.com/office/drawing/2014/main" id="{EA3C80B8-4D19-4DB5-B348-97F6D60BC765}"/>
              </a:ext>
            </a:extLst>
          </p:cNvPr>
          <p:cNvCxnSpPr>
            <a:cxnSpLocks/>
          </p:cNvCxnSpPr>
          <p:nvPr/>
        </p:nvCxnSpPr>
        <p:spPr>
          <a:xfrm>
            <a:off x="9590217" y="3847669"/>
            <a:ext cx="1371598" cy="23264"/>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53" name="Connector: Elbow 252">
            <a:extLst>
              <a:ext uri="{FF2B5EF4-FFF2-40B4-BE49-F238E27FC236}">
                <a16:creationId xmlns:a16="http://schemas.microsoft.com/office/drawing/2014/main" id="{8B37D441-5C2B-4B51-B88A-487E58AA7FFF}"/>
              </a:ext>
            </a:extLst>
          </p:cNvPr>
          <p:cNvCxnSpPr>
            <a:cxnSpLocks/>
            <a:stCxn id="46" idx="2"/>
          </p:cNvCxnSpPr>
          <p:nvPr/>
        </p:nvCxnSpPr>
        <p:spPr>
          <a:xfrm rot="16200000" flipH="1">
            <a:off x="6347671" y="3024712"/>
            <a:ext cx="533265" cy="1668179"/>
          </a:xfrm>
          <a:prstGeom prst="bentConnector2">
            <a:avLst/>
          </a:prstGeom>
          <a:ln/>
        </p:spPr>
        <p:style>
          <a:lnRef idx="3">
            <a:schemeClr val="accent2"/>
          </a:lnRef>
          <a:fillRef idx="0">
            <a:schemeClr val="accent2"/>
          </a:fillRef>
          <a:effectRef idx="2">
            <a:schemeClr val="accent2"/>
          </a:effectRef>
          <a:fontRef idx="minor">
            <a:schemeClr val="tx1"/>
          </a:fontRef>
        </p:style>
      </p:cxnSp>
      <p:cxnSp>
        <p:nvCxnSpPr>
          <p:cNvPr id="255" name="Straight Arrow Connector 254">
            <a:extLst>
              <a:ext uri="{FF2B5EF4-FFF2-40B4-BE49-F238E27FC236}">
                <a16:creationId xmlns:a16="http://schemas.microsoft.com/office/drawing/2014/main" id="{FF46AE8C-68C0-4182-A375-CDABDDC11A39}"/>
              </a:ext>
            </a:extLst>
          </p:cNvPr>
          <p:cNvCxnSpPr>
            <a:cxnSpLocks/>
          </p:cNvCxnSpPr>
          <p:nvPr/>
        </p:nvCxnSpPr>
        <p:spPr>
          <a:xfrm>
            <a:off x="7438233" y="4125435"/>
            <a:ext cx="10160" cy="8002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5" name="Straight Arrow Connector 274">
            <a:extLst>
              <a:ext uri="{FF2B5EF4-FFF2-40B4-BE49-F238E27FC236}">
                <a16:creationId xmlns:a16="http://schemas.microsoft.com/office/drawing/2014/main" id="{A36D754C-F93B-403D-9DEA-96E03CF18997}"/>
              </a:ext>
            </a:extLst>
          </p:cNvPr>
          <p:cNvCxnSpPr>
            <a:cxnSpLocks/>
          </p:cNvCxnSpPr>
          <p:nvPr/>
        </p:nvCxnSpPr>
        <p:spPr>
          <a:xfrm>
            <a:off x="9590217" y="3859301"/>
            <a:ext cx="0" cy="110311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78" name="Picture 277">
            <a:extLst>
              <a:ext uri="{FF2B5EF4-FFF2-40B4-BE49-F238E27FC236}">
                <a16:creationId xmlns:a16="http://schemas.microsoft.com/office/drawing/2014/main" id="{A32D5E42-591A-42A0-9694-DB1E715A0E75}"/>
              </a:ext>
            </a:extLst>
          </p:cNvPr>
          <p:cNvPicPr>
            <a:picLocks noChangeAspect="1"/>
          </p:cNvPicPr>
          <p:nvPr/>
        </p:nvPicPr>
        <p:blipFill rotWithShape="1">
          <a:blip r:embed="rId2"/>
          <a:srcRect t="41305" b="-1"/>
          <a:stretch/>
        </p:blipFill>
        <p:spPr>
          <a:xfrm>
            <a:off x="10033241" y="309106"/>
            <a:ext cx="1737234" cy="997129"/>
          </a:xfrm>
          <a:prstGeom prst="rect">
            <a:avLst/>
          </a:prstGeom>
        </p:spPr>
      </p:pic>
      <p:sp>
        <p:nvSpPr>
          <p:cNvPr id="2" name="TextBox 1">
            <a:extLst>
              <a:ext uri="{FF2B5EF4-FFF2-40B4-BE49-F238E27FC236}">
                <a16:creationId xmlns:a16="http://schemas.microsoft.com/office/drawing/2014/main" id="{8E8CAB8C-92BD-4EB7-8392-50C5FFB6B36C}"/>
              </a:ext>
            </a:extLst>
          </p:cNvPr>
          <p:cNvSpPr txBox="1"/>
          <p:nvPr/>
        </p:nvSpPr>
        <p:spPr>
          <a:xfrm>
            <a:off x="4470172" y="6220146"/>
            <a:ext cx="3911600" cy="261610"/>
          </a:xfrm>
          <a:prstGeom prst="rect">
            <a:avLst/>
          </a:prstGeom>
          <a:noFill/>
        </p:spPr>
        <p:txBody>
          <a:bodyPr wrap="square" rtlCol="0">
            <a:spAutoFit/>
          </a:bodyPr>
          <a:lstStyle/>
          <a:p>
            <a:r>
              <a:rPr lang="en-IN" sz="1100" b="1" dirty="0"/>
              <a:t>Fig.2: The accessibility distribution of the Logins</a:t>
            </a:r>
          </a:p>
        </p:txBody>
      </p:sp>
    </p:spTree>
    <p:extLst>
      <p:ext uri="{BB962C8B-B14F-4D97-AF65-F5344CB8AC3E}">
        <p14:creationId xmlns:p14="http://schemas.microsoft.com/office/powerpoint/2010/main" val="92942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C50A-B151-4A35-BEA5-2BED9F9B7121}"/>
              </a:ext>
            </a:extLst>
          </p:cNvPr>
          <p:cNvSpPr>
            <a:spLocks noGrp="1"/>
          </p:cNvSpPr>
          <p:nvPr>
            <p:ph type="title"/>
          </p:nvPr>
        </p:nvSpPr>
        <p:spPr>
          <a:xfrm>
            <a:off x="4318000" y="427039"/>
            <a:ext cx="3556000" cy="1143000"/>
          </a:xfrm>
        </p:spPr>
        <p:txBody>
          <a:bodyPr>
            <a:normAutofit/>
          </a:bodyPr>
          <a:lstStyle/>
          <a:p>
            <a:pPr algn="just"/>
            <a:r>
              <a:rPr lang="en-IN" sz="5400" b="1" u="sng"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8611E731-C9E3-4A43-BB6D-12F3D62049A9}"/>
              </a:ext>
            </a:extLst>
          </p:cNvPr>
          <p:cNvSpPr>
            <a:spLocks noGrp="1"/>
          </p:cNvSpPr>
          <p:nvPr>
            <p:ph idx="1"/>
          </p:nvPr>
        </p:nvSpPr>
        <p:spPr>
          <a:xfrm>
            <a:off x="254000" y="2226069"/>
            <a:ext cx="11805920" cy="4525963"/>
          </a:xfrm>
        </p:spPr>
        <p:txBody>
          <a:bodyPr>
            <a:normAutofit/>
          </a:bodyPr>
          <a:lstStyle/>
          <a:p>
            <a:pPr algn="just"/>
            <a:r>
              <a:rPr lang="en-US" sz="2200" dirty="0">
                <a:latin typeface="Times New Roman" panose="02020603050405020304" pitchFamily="18" charset="0"/>
                <a:cs typeface="Times New Roman" panose="02020603050405020304" pitchFamily="18" charset="0"/>
              </a:rPr>
              <a:t>Reduction in the extra time consumptions for retrieval of data from any respective branch.</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To use a more effective method than the previously used methods for the security of crime branch.</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Due to the feasible usage of the system, the portability will be increased.</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To learn the Object-Oriented Programming (OOPs) concepts and algorithms.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This is basically for the learning purpose which will enhance our knowledge and skills for future projects.</a:t>
            </a:r>
          </a:p>
        </p:txBody>
      </p:sp>
      <p:pic>
        <p:nvPicPr>
          <p:cNvPr id="4" name="Picture 3">
            <a:extLst>
              <a:ext uri="{FF2B5EF4-FFF2-40B4-BE49-F238E27FC236}">
                <a16:creationId xmlns:a16="http://schemas.microsoft.com/office/drawing/2014/main" id="{08473B9C-9F04-4E27-BFF7-E53C69D0D9E8}"/>
              </a:ext>
            </a:extLst>
          </p:cNvPr>
          <p:cNvPicPr>
            <a:picLocks noChangeAspect="1"/>
          </p:cNvPicPr>
          <p:nvPr/>
        </p:nvPicPr>
        <p:blipFill>
          <a:blip r:embed="rId2"/>
          <a:stretch>
            <a:fillRect/>
          </a:stretch>
        </p:blipFill>
        <p:spPr>
          <a:xfrm>
            <a:off x="9235439" y="283769"/>
            <a:ext cx="1567755" cy="14295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0049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22689</TotalTime>
  <Words>1996</Words>
  <Application>Microsoft Office PowerPoint</Application>
  <PresentationFormat>Widescreen</PresentationFormat>
  <Paragraphs>306</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Times New Roman</vt:lpstr>
      <vt:lpstr>Wingdings</vt:lpstr>
      <vt:lpstr>Office Theme</vt:lpstr>
      <vt:lpstr>PowerPoint Presentation</vt:lpstr>
      <vt:lpstr>PowerPoint Presentation</vt:lpstr>
      <vt:lpstr>PowerPoint Presentation</vt:lpstr>
      <vt:lpstr>Index</vt:lpstr>
      <vt:lpstr>Abstract</vt:lpstr>
      <vt:lpstr>Evolution Of Prisoner Set-up</vt:lpstr>
      <vt:lpstr>Introduction</vt:lpstr>
      <vt:lpstr>PowerPoint Presentation</vt:lpstr>
      <vt:lpstr>Motivation</vt:lpstr>
      <vt:lpstr>Problem Statement</vt:lpstr>
      <vt:lpstr>Objectives</vt:lpstr>
      <vt:lpstr>Literature Review</vt:lpstr>
      <vt:lpstr>Paper 2</vt:lpstr>
      <vt:lpstr>Paper 3</vt:lpstr>
      <vt:lpstr>Paper 4</vt:lpstr>
      <vt:lpstr>Methodology</vt:lpstr>
      <vt:lpstr>Functioning Of The System</vt:lpstr>
      <vt:lpstr>Concepts Used</vt:lpstr>
      <vt:lpstr>Algorithm</vt:lpstr>
      <vt:lpstr>Outputs</vt:lpstr>
      <vt:lpstr>Pseudocode Of Administration Login</vt:lpstr>
      <vt:lpstr>Output</vt:lpstr>
      <vt:lpstr>Output</vt:lpstr>
      <vt:lpstr>Output</vt:lpstr>
      <vt:lpstr>Challenges Faced</vt:lpstr>
      <vt:lpstr>Future Scope</vt:lpstr>
      <vt:lpstr>Plan of Work</vt:lpstr>
      <vt:lpstr>System Requirements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Rishav Singh</cp:lastModifiedBy>
  <cp:revision>1003</cp:revision>
  <cp:lastPrinted>2017-08-16T11:40:20Z</cp:lastPrinted>
  <dcterms:created xsi:type="dcterms:W3CDTF">2017-08-14T08:34:40Z</dcterms:created>
  <dcterms:modified xsi:type="dcterms:W3CDTF">2021-05-14T18:45:02Z</dcterms:modified>
</cp:coreProperties>
</file>